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76" r:id="rId2"/>
    <p:sldId id="268" r:id="rId3"/>
    <p:sldId id="277" r:id="rId4"/>
    <p:sldId id="280" r:id="rId5"/>
    <p:sldId id="281" r:id="rId6"/>
    <p:sldId id="258" r:id="rId7"/>
    <p:sldId id="272" r:id="rId8"/>
    <p:sldId id="292" r:id="rId9"/>
    <p:sldId id="271" r:id="rId10"/>
    <p:sldId id="282" r:id="rId11"/>
    <p:sldId id="256" r:id="rId12"/>
    <p:sldId id="285" r:id="rId13"/>
    <p:sldId id="283" r:id="rId14"/>
    <p:sldId id="266" r:id="rId15"/>
    <p:sldId id="259" r:id="rId16"/>
    <p:sldId id="294" r:id="rId17"/>
    <p:sldId id="261" r:id="rId18"/>
    <p:sldId id="297" r:id="rId19"/>
    <p:sldId id="296" r:id="rId20"/>
    <p:sldId id="298" r:id="rId21"/>
    <p:sldId id="262" r:id="rId22"/>
    <p:sldId id="273" r:id="rId23"/>
    <p:sldId id="290" r:id="rId24"/>
    <p:sldId id="291" r:id="rId25"/>
    <p:sldId id="267" r:id="rId26"/>
    <p:sldId id="288" r:id="rId27"/>
    <p:sldId id="287" r:id="rId28"/>
    <p:sldId id="269" r:id="rId29"/>
    <p:sldId id="270" r:id="rId30"/>
    <p:sldId id="27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00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0221" autoAdjust="0"/>
    <p:restoredTop sz="74701" autoAdjust="0"/>
  </p:normalViewPr>
  <p:slideViewPr>
    <p:cSldViewPr snapToGrid="0" snapToObjects="1">
      <p:cViewPr varScale="1">
        <p:scale>
          <a:sx n="78" d="100"/>
          <a:sy n="78" d="100"/>
        </p:scale>
        <p:origin x="-138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E394D6-1914-3647-801A-021AF552C2E4}" type="datetimeFigureOut">
              <a:rPr lang="en-US" smtClean="0"/>
              <a:t>6/7/2012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001CFB-2328-7945-833B-107C38554B17}" type="slidenum">
              <a:rPr lang="en-US" smtClean="0"/>
              <a:t>‹#›</a:t>
            </a:fld>
            <a:endParaRPr lang="en-US"/>
          </a:p>
        </p:txBody>
      </p:sp>
    </p:spTree>
    <p:extLst>
      <p:ext uri="{BB962C8B-B14F-4D97-AF65-F5344CB8AC3E}">
        <p14:creationId xmlns:p14="http://schemas.microsoft.com/office/powerpoint/2010/main" val="662460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DB86E-436E-E049-BD37-1248FDBDD38D}" type="datetimeFigureOut">
              <a:rPr lang="en-US" smtClean="0"/>
              <a:pPr/>
              <a:t>6/7/2012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E7CD1-3998-5049-A510-67CEC55FAFEA}" type="slidenum">
              <a:rPr lang="en-US" smtClean="0"/>
              <a:pPr/>
              <a:t>‹#›</a:t>
            </a:fld>
            <a:endParaRPr lang="en-US"/>
          </a:p>
        </p:txBody>
      </p:sp>
    </p:spTree>
    <p:extLst>
      <p:ext uri="{BB962C8B-B14F-4D97-AF65-F5344CB8AC3E}">
        <p14:creationId xmlns:p14="http://schemas.microsoft.com/office/powerpoint/2010/main" val="25066059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E7CD1-3998-5049-A510-67CEC55FAFEA}" type="slidenum">
              <a:rPr lang="en-US" smtClean="0"/>
              <a:pPr/>
              <a:t>1</a:t>
            </a:fld>
            <a:endParaRPr lang="en-US"/>
          </a:p>
        </p:txBody>
      </p:sp>
    </p:spTree>
    <p:extLst>
      <p:ext uri="{BB962C8B-B14F-4D97-AF65-F5344CB8AC3E}">
        <p14:creationId xmlns:p14="http://schemas.microsoft.com/office/powerpoint/2010/main" val="4283019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my talk today however I will be concentrating on the top panel which contains </a:t>
            </a:r>
            <a:r>
              <a:rPr lang="en-US" baseline="0" dirty="0" err="1" smtClean="0"/>
              <a:t>costim</a:t>
            </a:r>
            <a:r>
              <a:rPr lang="en-US" baseline="0" dirty="0" smtClean="0"/>
              <a:t> molecules CD27, CD28, cytokines </a:t>
            </a:r>
            <a:r>
              <a:rPr lang="en-US" baseline="0" dirty="0" err="1" smtClean="0"/>
              <a:t>IFNg</a:t>
            </a:r>
            <a:r>
              <a:rPr lang="en-US" baseline="0" dirty="0" smtClean="0"/>
              <a:t> and </a:t>
            </a:r>
            <a:r>
              <a:rPr lang="en-US" baseline="0" dirty="0" err="1" smtClean="0"/>
              <a:t>TNFa</a:t>
            </a:r>
            <a:r>
              <a:rPr lang="en-US" baseline="0" dirty="0" smtClean="0"/>
              <a:t> as well as memory subset markers CD45RA and CCR7.</a:t>
            </a:r>
          </a:p>
        </p:txBody>
      </p:sp>
      <p:sp>
        <p:nvSpPr>
          <p:cNvPr id="4" name="Slide Number Placeholder 3"/>
          <p:cNvSpPr>
            <a:spLocks noGrp="1"/>
          </p:cNvSpPr>
          <p:nvPr>
            <p:ph type="sldNum" sz="quarter" idx="10"/>
          </p:nvPr>
        </p:nvSpPr>
        <p:spPr/>
        <p:txBody>
          <a:bodyPr/>
          <a:lstStyle/>
          <a:p>
            <a:fld id="{C04E7CD1-3998-5049-A510-67CEC55FAFEA}" type="slidenum">
              <a:rPr lang="en-US" smtClean="0"/>
              <a:pPr/>
              <a:t>10</a:t>
            </a:fld>
            <a:endParaRPr lang="en-US"/>
          </a:p>
        </p:txBody>
      </p:sp>
    </p:spTree>
    <p:extLst>
      <p:ext uri="{BB962C8B-B14F-4D97-AF65-F5344CB8AC3E}">
        <p14:creationId xmlns:p14="http://schemas.microsoft.com/office/powerpoint/2010/main" val="3325038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gating strategy</a:t>
            </a:r>
            <a:r>
              <a:rPr lang="en-US" baseline="0" dirty="0" smtClean="0"/>
              <a:t> involves gating for Lymphocytes and singlet cells. With the help of a live/dead stain and a CD14/CD20 dump gate we then gate for live </a:t>
            </a:r>
            <a:r>
              <a:rPr lang="en-US" baseline="0" dirty="0" err="1" smtClean="0"/>
              <a:t>Tcells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04E7CD1-3998-5049-A510-67CEC55FAFEA}" type="slidenum">
              <a:rPr lang="en-US" smtClean="0"/>
              <a:pPr/>
              <a:t>11</a:t>
            </a:fld>
            <a:endParaRPr lang="en-US"/>
          </a:p>
        </p:txBody>
      </p:sp>
    </p:spTree>
    <p:extLst>
      <p:ext uri="{BB962C8B-B14F-4D97-AF65-F5344CB8AC3E}">
        <p14:creationId xmlns:p14="http://schemas.microsoft.com/office/powerpoint/2010/main" val="94111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then further divided into CD4 and CD8 cells</a:t>
            </a:r>
            <a:endParaRPr lang="en-US" dirty="0"/>
          </a:p>
        </p:txBody>
      </p:sp>
      <p:sp>
        <p:nvSpPr>
          <p:cNvPr id="4" name="Slide Number Placeholder 3"/>
          <p:cNvSpPr>
            <a:spLocks noGrp="1"/>
          </p:cNvSpPr>
          <p:nvPr>
            <p:ph type="sldNum" sz="quarter" idx="10"/>
          </p:nvPr>
        </p:nvSpPr>
        <p:spPr/>
        <p:txBody>
          <a:bodyPr/>
          <a:lstStyle/>
          <a:p>
            <a:fld id="{C04E7CD1-3998-5049-A510-67CEC55FAFEA}" type="slidenum">
              <a:rPr lang="en-US" smtClean="0"/>
              <a:pPr/>
              <a:t>12</a:t>
            </a:fld>
            <a:endParaRPr lang="en-US"/>
          </a:p>
        </p:txBody>
      </p:sp>
    </p:spTree>
    <p:extLst>
      <p:ext uri="{BB962C8B-B14F-4D97-AF65-F5344CB8AC3E}">
        <p14:creationId xmlns:p14="http://schemas.microsoft.com/office/powerpoint/2010/main" val="941110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we can then stain for either surface</a:t>
            </a:r>
            <a:r>
              <a:rPr lang="en-US" baseline="0" dirty="0" smtClean="0"/>
              <a:t> markers like CD27/CD28 or intracellular cytokines like </a:t>
            </a:r>
            <a:r>
              <a:rPr lang="en-US" baseline="0" dirty="0" err="1" smtClean="0"/>
              <a:t>TNFa</a:t>
            </a:r>
            <a:r>
              <a:rPr lang="en-US" baseline="0" dirty="0" smtClean="0"/>
              <a:t> /</a:t>
            </a:r>
            <a:r>
              <a:rPr lang="en-US" baseline="0" dirty="0" err="1" smtClean="0"/>
              <a:t>IFNg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04E7CD1-3998-5049-A510-67CEC55FAFEA}" type="slidenum">
              <a:rPr lang="en-US" smtClean="0"/>
              <a:pPr/>
              <a:t>13</a:t>
            </a:fld>
            <a:endParaRPr lang="en-US"/>
          </a:p>
        </p:txBody>
      </p:sp>
    </p:spTree>
    <p:extLst>
      <p:ext uri="{BB962C8B-B14F-4D97-AF65-F5344CB8AC3E}">
        <p14:creationId xmlns:p14="http://schemas.microsoft.com/office/powerpoint/2010/main" val="941110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first experiment we looked at </a:t>
            </a:r>
            <a:r>
              <a:rPr lang="en-US" dirty="0" err="1" smtClean="0"/>
              <a:t>TNFa</a:t>
            </a:r>
            <a:r>
              <a:rPr lang="en-US" dirty="0" smtClean="0"/>
              <a:t>/</a:t>
            </a:r>
            <a:r>
              <a:rPr lang="en-US" dirty="0" err="1" smtClean="0"/>
              <a:t>IFNg</a:t>
            </a:r>
            <a:r>
              <a:rPr lang="en-US" baseline="0" dirty="0" smtClean="0"/>
              <a:t> production in overall CD4 cells in response to either EBV or CMV stimulation. </a:t>
            </a:r>
          </a:p>
          <a:p>
            <a:r>
              <a:rPr lang="en-US" baseline="0" dirty="0" smtClean="0"/>
              <a:t>On the right hand side you can see a representative flow plot showing </a:t>
            </a:r>
            <a:r>
              <a:rPr lang="en-US" baseline="0" dirty="0" err="1" smtClean="0"/>
              <a:t>TNFa</a:t>
            </a:r>
            <a:r>
              <a:rPr lang="en-US" baseline="0" dirty="0" smtClean="0"/>
              <a:t> and </a:t>
            </a:r>
            <a:r>
              <a:rPr lang="en-US" baseline="0" dirty="0" err="1" smtClean="0"/>
              <a:t>IFNg</a:t>
            </a:r>
            <a:r>
              <a:rPr lang="en-US" baseline="0" dirty="0" smtClean="0"/>
              <a:t> production. I will be concentrating on </a:t>
            </a:r>
            <a:r>
              <a:rPr lang="en-US" baseline="0" dirty="0" err="1" smtClean="0"/>
              <a:t>TNFa</a:t>
            </a:r>
            <a:r>
              <a:rPr lang="en-US" baseline="0" dirty="0" smtClean="0"/>
              <a:t>/</a:t>
            </a:r>
            <a:r>
              <a:rPr lang="en-US" baseline="0" dirty="0" err="1" smtClean="0"/>
              <a:t>IFNg</a:t>
            </a:r>
            <a:r>
              <a:rPr lang="en-US" baseline="0" dirty="0" smtClean="0"/>
              <a:t> double producing cells.</a:t>
            </a:r>
          </a:p>
          <a:p>
            <a:endParaRPr lang="en-US" baseline="0" dirty="0" smtClean="0"/>
          </a:p>
          <a:p>
            <a:r>
              <a:rPr lang="en-US" baseline="0" dirty="0" smtClean="0"/>
              <a:t>As you can see in the bar graph no significant difference was found between Belatacept and Tacrolimus treated patients in response to either stimulus.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04E7CD1-3998-5049-A510-67CEC55FAFEA}" type="slidenum">
              <a:rPr lang="en-US" smtClean="0"/>
              <a:pPr/>
              <a:t>14</a:t>
            </a:fld>
            <a:endParaRPr lang="en-US"/>
          </a:p>
        </p:txBody>
      </p:sp>
    </p:spTree>
    <p:extLst>
      <p:ext uri="{BB962C8B-B14F-4D97-AF65-F5344CB8AC3E}">
        <p14:creationId xmlns:p14="http://schemas.microsoft.com/office/powerpoint/2010/main" val="822841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Belatacept treated patients also show no</a:t>
            </a:r>
            <a:r>
              <a:rPr lang="en-US" baseline="0" dirty="0" smtClean="0"/>
              <a:t> significant difference in frequency of </a:t>
            </a:r>
            <a:r>
              <a:rPr lang="en-US" baseline="0" dirty="0" err="1" smtClean="0"/>
              <a:t>TNFalpha</a:t>
            </a:r>
            <a:r>
              <a:rPr lang="en-US" baseline="0" dirty="0" smtClean="0"/>
              <a:t>/</a:t>
            </a:r>
            <a:r>
              <a:rPr lang="en-US" baseline="0" dirty="0" err="1" smtClean="0"/>
              <a:t>IFNgamma</a:t>
            </a:r>
            <a:r>
              <a:rPr lang="en-US" baseline="0" dirty="0" smtClean="0"/>
              <a:t> positive CD8 cells when compared to the Tacrolimus group.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04E7CD1-3998-5049-A510-67CEC55FAFEA}" type="slidenum">
              <a:rPr lang="en-US" smtClean="0"/>
              <a:pPr/>
              <a:t>15</a:t>
            </a:fld>
            <a:endParaRPr lang="en-US"/>
          </a:p>
        </p:txBody>
      </p:sp>
    </p:spTree>
    <p:extLst>
      <p:ext uri="{BB962C8B-B14F-4D97-AF65-F5344CB8AC3E}">
        <p14:creationId xmlns:p14="http://schemas.microsoft.com/office/powerpoint/2010/main" val="3431967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did notice increased </a:t>
            </a:r>
            <a:r>
              <a:rPr lang="en-US" baseline="0" dirty="0" err="1" smtClean="0"/>
              <a:t>TNFa</a:t>
            </a:r>
            <a:r>
              <a:rPr lang="en-US" baseline="0" dirty="0" smtClean="0"/>
              <a:t>/</a:t>
            </a:r>
            <a:r>
              <a:rPr lang="en-US" baseline="0" dirty="0" err="1" smtClean="0"/>
              <a:t>IFNg</a:t>
            </a:r>
            <a:r>
              <a:rPr lang="en-US" baseline="0" dirty="0" smtClean="0"/>
              <a:t> production in Tacrolimus patients in response to CMV stimulation but this did not reach statistical significance</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04E7CD1-3998-5049-A510-67CEC55FAFEA}" type="slidenum">
              <a:rPr lang="en-US" smtClean="0"/>
              <a:pPr/>
              <a:t>16</a:t>
            </a:fld>
            <a:endParaRPr lang="en-US"/>
          </a:p>
        </p:txBody>
      </p:sp>
    </p:spTree>
    <p:extLst>
      <p:ext uri="{BB962C8B-B14F-4D97-AF65-F5344CB8AC3E}">
        <p14:creationId xmlns:p14="http://schemas.microsoft.com/office/powerpoint/2010/main" val="3431967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Because different viruses can influence the memory subset distribution of cytokine producing cells, we also examined the different memory subsets of CD8 cells separately.</a:t>
            </a:r>
          </a:p>
        </p:txBody>
      </p:sp>
      <p:sp>
        <p:nvSpPr>
          <p:cNvPr id="4" name="Slide Number Placeholder 3"/>
          <p:cNvSpPr>
            <a:spLocks noGrp="1"/>
          </p:cNvSpPr>
          <p:nvPr>
            <p:ph type="sldNum" sz="quarter" idx="10"/>
          </p:nvPr>
        </p:nvSpPr>
        <p:spPr/>
        <p:txBody>
          <a:bodyPr/>
          <a:lstStyle/>
          <a:p>
            <a:fld id="{C04E7CD1-3998-5049-A510-67CEC55FAFEA}" type="slidenum">
              <a:rPr lang="en-US" smtClean="0"/>
              <a:pPr/>
              <a:t>17</a:t>
            </a:fld>
            <a:endParaRPr lang="en-US"/>
          </a:p>
        </p:txBody>
      </p:sp>
    </p:spTree>
    <p:extLst>
      <p:ext uri="{BB962C8B-B14F-4D97-AF65-F5344CB8AC3E}">
        <p14:creationId xmlns:p14="http://schemas.microsoft.com/office/powerpoint/2010/main" val="4254038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Central Memory cells we found an increased frequency of </a:t>
            </a:r>
            <a:r>
              <a:rPr lang="en-US" baseline="0" dirty="0" err="1" smtClean="0"/>
              <a:t>TNFa</a:t>
            </a:r>
            <a:r>
              <a:rPr lang="en-US" baseline="0" dirty="0" smtClean="0"/>
              <a:t>/</a:t>
            </a:r>
            <a:r>
              <a:rPr lang="en-US" baseline="0" dirty="0" err="1" smtClean="0"/>
              <a:t>IFNg</a:t>
            </a:r>
            <a:r>
              <a:rPr lang="en-US" baseline="0" dirty="0" smtClean="0"/>
              <a:t> producing cells in Belatacept patients in response to EBV stimulation</a:t>
            </a:r>
          </a:p>
          <a:p>
            <a:endParaRPr lang="en-US" dirty="0" smtClean="0"/>
          </a:p>
        </p:txBody>
      </p:sp>
      <p:sp>
        <p:nvSpPr>
          <p:cNvPr id="4" name="Slide Number Placeholder 3"/>
          <p:cNvSpPr>
            <a:spLocks noGrp="1"/>
          </p:cNvSpPr>
          <p:nvPr>
            <p:ph type="sldNum" sz="quarter" idx="10"/>
          </p:nvPr>
        </p:nvSpPr>
        <p:spPr/>
        <p:txBody>
          <a:bodyPr/>
          <a:lstStyle/>
          <a:p>
            <a:fld id="{C04E7CD1-3998-5049-A510-67CEC55FAFEA}" type="slidenum">
              <a:rPr lang="en-US" smtClean="0"/>
              <a:pPr/>
              <a:t>18</a:t>
            </a:fld>
            <a:endParaRPr lang="en-US"/>
          </a:p>
        </p:txBody>
      </p:sp>
    </p:spTree>
    <p:extLst>
      <p:ext uri="{BB962C8B-B14F-4D97-AF65-F5344CB8AC3E}">
        <p14:creationId xmlns:p14="http://schemas.microsoft.com/office/powerpoint/2010/main" val="4254038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While Tacrolimus patients show increased </a:t>
            </a:r>
            <a:r>
              <a:rPr lang="en-US" baseline="0" dirty="0" err="1" smtClean="0"/>
              <a:t>TNFa</a:t>
            </a:r>
            <a:r>
              <a:rPr lang="en-US" baseline="0" dirty="0" smtClean="0"/>
              <a:t>/</a:t>
            </a:r>
            <a:r>
              <a:rPr lang="en-US" baseline="0" dirty="0" err="1" smtClean="0"/>
              <a:t>IFNg</a:t>
            </a:r>
            <a:r>
              <a:rPr lang="en-US" baseline="0" dirty="0" smtClean="0"/>
              <a:t> production in Naïve cells.</a:t>
            </a:r>
          </a:p>
          <a:p>
            <a:endParaRPr lang="en-US" baseline="0" dirty="0" smtClean="0"/>
          </a:p>
        </p:txBody>
      </p:sp>
      <p:sp>
        <p:nvSpPr>
          <p:cNvPr id="4" name="Slide Number Placeholder 3"/>
          <p:cNvSpPr>
            <a:spLocks noGrp="1"/>
          </p:cNvSpPr>
          <p:nvPr>
            <p:ph type="sldNum" sz="quarter" idx="10"/>
          </p:nvPr>
        </p:nvSpPr>
        <p:spPr/>
        <p:txBody>
          <a:bodyPr/>
          <a:lstStyle/>
          <a:p>
            <a:fld id="{C04E7CD1-3998-5049-A510-67CEC55FAFEA}" type="slidenum">
              <a:rPr lang="en-US" smtClean="0"/>
              <a:pPr/>
              <a:t>19</a:t>
            </a:fld>
            <a:endParaRPr lang="en-US"/>
          </a:p>
        </p:txBody>
      </p:sp>
    </p:spTree>
    <p:extLst>
      <p:ext uri="{BB962C8B-B14F-4D97-AF65-F5344CB8AC3E}">
        <p14:creationId xmlns:p14="http://schemas.microsoft.com/office/powerpoint/2010/main" val="425403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Hello</a:t>
            </a:r>
            <a:r>
              <a:rPr lang="en-US" baseline="0" dirty="0" smtClean="0"/>
              <a:t> my name is Yvonne Suessmuth, I am from the  Emory Transplant Center. First I would like to thank the organizers for the opportunity to present our data here today. My talk is entitled “Comparison of viral immunity in stable renal allograft recipients treated with Belatacept or Tacrolimus”</a:t>
            </a:r>
            <a:endParaRPr lang="en-US" dirty="0" smtClean="0"/>
          </a:p>
          <a:p>
            <a:endParaRPr lang="en-US" dirty="0"/>
          </a:p>
        </p:txBody>
      </p:sp>
      <p:sp>
        <p:nvSpPr>
          <p:cNvPr id="4" name="Slide Number Placeholder 3"/>
          <p:cNvSpPr>
            <a:spLocks noGrp="1"/>
          </p:cNvSpPr>
          <p:nvPr>
            <p:ph type="sldNum" sz="quarter" idx="10"/>
          </p:nvPr>
        </p:nvSpPr>
        <p:spPr/>
        <p:txBody>
          <a:bodyPr/>
          <a:lstStyle/>
          <a:p>
            <a:fld id="{C04E7CD1-3998-5049-A510-67CEC55FAFEA}" type="slidenum">
              <a:rPr lang="en-US" smtClean="0"/>
              <a:pPr/>
              <a:t>2</a:t>
            </a:fld>
            <a:endParaRPr lang="en-US"/>
          </a:p>
        </p:txBody>
      </p:sp>
    </p:spTree>
    <p:extLst>
      <p:ext uri="{BB962C8B-B14F-4D97-AF65-F5344CB8AC3E}">
        <p14:creationId xmlns:p14="http://schemas.microsoft.com/office/powerpoint/2010/main" val="691619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did not see any significant difference between treatment groups in Effector Memory and Effector Memory RA subsets.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as you can see Healthy control cells showed equal distribution of double producing cells among all memory subsets</a:t>
            </a:r>
          </a:p>
          <a:p>
            <a:endParaRPr lang="en-US" dirty="0" smtClean="0"/>
          </a:p>
        </p:txBody>
      </p:sp>
      <p:sp>
        <p:nvSpPr>
          <p:cNvPr id="4" name="Slide Number Placeholder 3"/>
          <p:cNvSpPr>
            <a:spLocks noGrp="1"/>
          </p:cNvSpPr>
          <p:nvPr>
            <p:ph type="sldNum" sz="quarter" idx="10"/>
          </p:nvPr>
        </p:nvSpPr>
        <p:spPr/>
        <p:txBody>
          <a:bodyPr/>
          <a:lstStyle/>
          <a:p>
            <a:fld id="{C04E7CD1-3998-5049-A510-67CEC55FAFEA}" type="slidenum">
              <a:rPr lang="en-US" smtClean="0"/>
              <a:pPr/>
              <a:t>20</a:t>
            </a:fld>
            <a:endParaRPr lang="en-US"/>
          </a:p>
        </p:txBody>
      </p:sp>
    </p:spTree>
    <p:extLst>
      <p:ext uri="{BB962C8B-B14F-4D97-AF65-F5344CB8AC3E}">
        <p14:creationId xmlns:p14="http://schemas.microsoft.com/office/powerpoint/2010/main" val="4254038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response to CMV</a:t>
            </a:r>
            <a:r>
              <a:rPr lang="en-US" baseline="0" dirty="0" smtClean="0"/>
              <a:t> stimulation Tacrolimus patients showed increased </a:t>
            </a:r>
            <a:r>
              <a:rPr lang="en-US" baseline="0" dirty="0" err="1" smtClean="0"/>
              <a:t>TNFa</a:t>
            </a:r>
            <a:r>
              <a:rPr lang="en-US" baseline="0" dirty="0" smtClean="0"/>
              <a:t>/</a:t>
            </a:r>
            <a:r>
              <a:rPr lang="en-US" baseline="0" dirty="0" err="1" smtClean="0"/>
              <a:t>IFNg</a:t>
            </a:r>
            <a:r>
              <a:rPr lang="en-US" baseline="0" dirty="0" smtClean="0"/>
              <a:t> producing cells </a:t>
            </a:r>
            <a:r>
              <a:rPr lang="en-US" baseline="0" dirty="0" err="1" smtClean="0"/>
              <a:t>uniformely</a:t>
            </a:r>
            <a:r>
              <a:rPr lang="en-US" baseline="0" dirty="0" smtClean="0"/>
              <a:t> in all memory subsets compared to the Belatacept group.</a:t>
            </a:r>
          </a:p>
          <a:p>
            <a:r>
              <a:rPr lang="en-US" baseline="0" dirty="0" smtClean="0"/>
              <a:t>Healthy cells again show a mostly uniform distribution of double producers across all memory subsets</a:t>
            </a:r>
          </a:p>
          <a:p>
            <a:endParaRPr lang="en-US" baseline="0" dirty="0" smtClean="0"/>
          </a:p>
          <a:p>
            <a:endParaRPr lang="en-US" baseline="0" dirty="0" smtClean="0"/>
          </a:p>
          <a:p>
            <a:endParaRPr lang="en-US" b="1" dirty="0" smtClean="0"/>
          </a:p>
          <a:p>
            <a:r>
              <a:rPr lang="en-US" dirty="0" smtClean="0"/>
              <a:t>Naïve</a:t>
            </a:r>
            <a:r>
              <a:rPr lang="en-US" baseline="0" dirty="0" smtClean="0"/>
              <a:t> cells: </a:t>
            </a:r>
            <a:r>
              <a:rPr lang="en-US" baseline="0" dirty="0" err="1" smtClean="0"/>
              <a:t>Bela</a:t>
            </a:r>
            <a:r>
              <a:rPr lang="en-US" baseline="0" dirty="0" smtClean="0"/>
              <a:t> CMV </a:t>
            </a:r>
            <a:r>
              <a:rPr lang="en-US" baseline="0" dirty="0" err="1" smtClean="0"/>
              <a:t>vs</a:t>
            </a:r>
            <a:r>
              <a:rPr lang="en-US" baseline="0" dirty="0" smtClean="0"/>
              <a:t> </a:t>
            </a:r>
            <a:r>
              <a:rPr lang="en-US" baseline="0" dirty="0" err="1" smtClean="0"/>
              <a:t>Tac</a:t>
            </a:r>
            <a:r>
              <a:rPr lang="en-US" baseline="0" dirty="0" smtClean="0"/>
              <a:t> CMV significant diff p=0.0092 (**)</a:t>
            </a:r>
          </a:p>
          <a:p>
            <a:r>
              <a:rPr lang="en-US" baseline="0" dirty="0" smtClean="0"/>
              <a:t>TCM: </a:t>
            </a:r>
            <a:r>
              <a:rPr lang="en-US" baseline="0" dirty="0" err="1" smtClean="0"/>
              <a:t>bela</a:t>
            </a:r>
            <a:r>
              <a:rPr lang="en-US" baseline="0" dirty="0" smtClean="0"/>
              <a:t> and </a:t>
            </a:r>
            <a:r>
              <a:rPr lang="en-US" baseline="0" dirty="0" err="1" smtClean="0"/>
              <a:t>Tac</a:t>
            </a:r>
            <a:r>
              <a:rPr lang="en-US" baseline="0" dirty="0" smtClean="0"/>
              <a:t> are not significantly different p=0.106</a:t>
            </a:r>
          </a:p>
          <a:p>
            <a:r>
              <a:rPr lang="en-US" baseline="0" dirty="0" smtClean="0"/>
              <a:t>TEM cells are not different p=0.1061</a:t>
            </a:r>
          </a:p>
          <a:p>
            <a:r>
              <a:rPr lang="en-US" baseline="0" dirty="0" smtClean="0"/>
              <a:t>TEMRA cells are not different p=0.3434</a:t>
            </a:r>
            <a:endParaRPr lang="en-US" dirty="0"/>
          </a:p>
        </p:txBody>
      </p:sp>
      <p:sp>
        <p:nvSpPr>
          <p:cNvPr id="4" name="Slide Number Placeholder 3"/>
          <p:cNvSpPr>
            <a:spLocks noGrp="1"/>
          </p:cNvSpPr>
          <p:nvPr>
            <p:ph type="sldNum" sz="quarter" idx="10"/>
          </p:nvPr>
        </p:nvSpPr>
        <p:spPr/>
        <p:txBody>
          <a:bodyPr/>
          <a:lstStyle/>
          <a:p>
            <a:fld id="{C04E7CD1-3998-5049-A510-67CEC55FAFEA}" type="slidenum">
              <a:rPr lang="en-US" smtClean="0"/>
              <a:pPr/>
              <a:t>21</a:t>
            </a:fld>
            <a:endParaRPr lang="en-US"/>
          </a:p>
        </p:txBody>
      </p:sp>
    </p:spTree>
    <p:extLst>
      <p:ext uri="{BB962C8B-B14F-4D97-AF65-F5344CB8AC3E}">
        <p14:creationId xmlns:p14="http://schemas.microsoft.com/office/powerpoint/2010/main" val="3304678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a:t>
            </a:r>
            <a:r>
              <a:rPr lang="en-US" baseline="0" dirty="0" err="1" smtClean="0"/>
              <a:t>analysing</a:t>
            </a:r>
            <a:r>
              <a:rPr lang="en-US" baseline="0" dirty="0" smtClean="0"/>
              <a:t> Healthy controls, </a:t>
            </a:r>
            <a:r>
              <a:rPr lang="en-US" baseline="0" dirty="0" err="1" smtClean="0"/>
              <a:t>Belatacept</a:t>
            </a:r>
            <a:r>
              <a:rPr lang="en-US" baseline="0" dirty="0" smtClean="0"/>
              <a:t> and </a:t>
            </a:r>
            <a:r>
              <a:rPr lang="en-US" baseline="0" dirty="0" err="1" smtClean="0"/>
              <a:t>Tacrolimus</a:t>
            </a:r>
            <a:r>
              <a:rPr lang="en-US" baseline="0" dirty="0" smtClean="0"/>
              <a:t> patients for the expression of </a:t>
            </a:r>
            <a:r>
              <a:rPr lang="en-US" baseline="0" dirty="0" err="1" smtClean="0"/>
              <a:t>costim</a:t>
            </a:r>
            <a:r>
              <a:rPr lang="en-US" baseline="0" dirty="0" smtClean="0"/>
              <a:t> molecules CD27/CD28</a:t>
            </a:r>
            <a:endParaRPr lang="en-US" dirty="0"/>
          </a:p>
        </p:txBody>
      </p:sp>
      <p:sp>
        <p:nvSpPr>
          <p:cNvPr id="4" name="Slide Number Placeholder 3"/>
          <p:cNvSpPr>
            <a:spLocks noGrp="1"/>
          </p:cNvSpPr>
          <p:nvPr>
            <p:ph type="sldNum" sz="quarter" idx="10"/>
          </p:nvPr>
        </p:nvSpPr>
        <p:spPr/>
        <p:txBody>
          <a:bodyPr/>
          <a:lstStyle/>
          <a:p>
            <a:fld id="{7659A766-D766-F741-8B48-321043519BC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found that </a:t>
            </a:r>
            <a:r>
              <a:rPr lang="en-US" baseline="0" dirty="0" err="1" smtClean="0"/>
              <a:t>belatacept</a:t>
            </a:r>
            <a:r>
              <a:rPr lang="en-US" baseline="0" dirty="0" smtClean="0"/>
              <a:t> patients show high frequencies of CD27lo/CD28lo cells…….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59A766-D766-F741-8B48-321043519BC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……Compared</a:t>
            </a:r>
            <a:r>
              <a:rPr lang="en-US" baseline="0" dirty="0" smtClean="0"/>
              <a:t> to both Healthy controls and </a:t>
            </a:r>
            <a:r>
              <a:rPr lang="en-US" baseline="0" dirty="0" err="1" smtClean="0"/>
              <a:t>Tacrolimus</a:t>
            </a:r>
            <a:r>
              <a:rPr lang="en-US" baseline="0" dirty="0" smtClean="0"/>
              <a:t> treated patients</a:t>
            </a:r>
            <a:endParaRPr lang="en-US" dirty="0"/>
          </a:p>
        </p:txBody>
      </p:sp>
      <p:sp>
        <p:nvSpPr>
          <p:cNvPr id="4" name="Slide Number Placeholder 3"/>
          <p:cNvSpPr>
            <a:spLocks noGrp="1"/>
          </p:cNvSpPr>
          <p:nvPr>
            <p:ph type="sldNum" sz="quarter" idx="10"/>
          </p:nvPr>
        </p:nvSpPr>
        <p:spPr/>
        <p:txBody>
          <a:bodyPr/>
          <a:lstStyle/>
          <a:p>
            <a:fld id="{7659A766-D766-F741-8B48-321043519BC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further explore</a:t>
            </a:r>
            <a:r>
              <a:rPr lang="en-US" baseline="0" dirty="0" smtClean="0"/>
              <a:t> this difference we looked at </a:t>
            </a:r>
            <a:r>
              <a:rPr lang="en-US" baseline="0" dirty="0" err="1" smtClean="0"/>
              <a:t>TNFa</a:t>
            </a:r>
            <a:r>
              <a:rPr lang="en-US" baseline="0" dirty="0" smtClean="0"/>
              <a:t>/</a:t>
            </a:r>
            <a:r>
              <a:rPr lang="en-US" baseline="0" dirty="0" err="1" smtClean="0"/>
              <a:t>IFNg</a:t>
            </a:r>
            <a:r>
              <a:rPr lang="en-US" baseline="0" dirty="0" smtClean="0"/>
              <a:t> production in this cell subset. </a:t>
            </a:r>
            <a:endParaRPr lang="en-US" dirty="0"/>
          </a:p>
        </p:txBody>
      </p:sp>
      <p:sp>
        <p:nvSpPr>
          <p:cNvPr id="4" name="Slide Number Placeholder 3"/>
          <p:cNvSpPr>
            <a:spLocks noGrp="1"/>
          </p:cNvSpPr>
          <p:nvPr>
            <p:ph type="sldNum" sz="quarter" idx="10"/>
          </p:nvPr>
        </p:nvSpPr>
        <p:spPr/>
        <p:txBody>
          <a:bodyPr/>
          <a:lstStyle/>
          <a:p>
            <a:fld id="{C04E7CD1-3998-5049-A510-67CEC55FAFEA}" type="slidenum">
              <a:rPr lang="en-US" smtClean="0"/>
              <a:pPr/>
              <a:t>25</a:t>
            </a:fld>
            <a:endParaRPr lang="en-US"/>
          </a:p>
        </p:txBody>
      </p:sp>
    </p:spTree>
    <p:extLst>
      <p:ext uri="{BB962C8B-B14F-4D97-AF65-F5344CB8AC3E}">
        <p14:creationId xmlns:p14="http://schemas.microsoft.com/office/powerpoint/2010/main" val="543773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Despite increased CD27/cD28lo cells, </a:t>
            </a:r>
            <a:r>
              <a:rPr lang="en-US" baseline="0" dirty="0" err="1" smtClean="0"/>
              <a:t>Belatacept</a:t>
            </a:r>
            <a:r>
              <a:rPr lang="en-US" baseline="0" dirty="0" smtClean="0"/>
              <a:t> patients do not show increased </a:t>
            </a:r>
            <a:r>
              <a:rPr lang="en-US" baseline="0" dirty="0" err="1" smtClean="0"/>
              <a:t>TNFa</a:t>
            </a:r>
            <a:r>
              <a:rPr lang="en-US" baseline="0" dirty="0" smtClean="0"/>
              <a:t>/</a:t>
            </a:r>
            <a:r>
              <a:rPr lang="en-US" baseline="0" dirty="0" err="1" smtClean="0"/>
              <a:t>IFNg</a:t>
            </a:r>
            <a:r>
              <a:rPr lang="en-US" baseline="0" dirty="0" smtClean="0"/>
              <a:t> production in these cells compared to the </a:t>
            </a:r>
            <a:r>
              <a:rPr lang="en-US" baseline="0" dirty="0" err="1" smtClean="0"/>
              <a:t>Tacrolimus</a:t>
            </a:r>
            <a:r>
              <a:rPr lang="en-US" baseline="0" dirty="0" smtClean="0"/>
              <a:t> group in response to either EBV stimulation…..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C04E7CD1-3998-5049-A510-67CEC55FAFEA}" type="slidenum">
              <a:rPr lang="en-US" smtClean="0"/>
              <a:pPr/>
              <a:t>26</a:t>
            </a:fld>
            <a:endParaRPr lang="en-US"/>
          </a:p>
        </p:txBody>
      </p:sp>
    </p:spTree>
    <p:extLst>
      <p:ext uri="{BB962C8B-B14F-4D97-AF65-F5344CB8AC3E}">
        <p14:creationId xmlns:p14="http://schemas.microsoft.com/office/powerpoint/2010/main" val="499154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CMV stimulation</a:t>
            </a:r>
            <a:endParaRPr lang="en-US" dirty="0"/>
          </a:p>
        </p:txBody>
      </p:sp>
      <p:sp>
        <p:nvSpPr>
          <p:cNvPr id="4" name="Slide Number Placeholder 3"/>
          <p:cNvSpPr>
            <a:spLocks noGrp="1"/>
          </p:cNvSpPr>
          <p:nvPr>
            <p:ph type="sldNum" sz="quarter" idx="10"/>
          </p:nvPr>
        </p:nvSpPr>
        <p:spPr/>
        <p:txBody>
          <a:bodyPr/>
          <a:lstStyle/>
          <a:p>
            <a:fld id="{C04E7CD1-3998-5049-A510-67CEC55FAFEA}" type="slidenum">
              <a:rPr lang="en-US" smtClean="0"/>
              <a:pPr/>
              <a:t>27</a:t>
            </a:fld>
            <a:endParaRPr lang="en-US"/>
          </a:p>
        </p:txBody>
      </p:sp>
    </p:spTree>
    <p:extLst>
      <p:ext uri="{BB962C8B-B14F-4D97-AF65-F5344CB8AC3E}">
        <p14:creationId xmlns:p14="http://schemas.microsoft.com/office/powerpoint/2010/main" val="2062092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conclusion </a:t>
            </a:r>
            <a:r>
              <a:rPr lang="en-US" baseline="0" dirty="0" err="1" smtClean="0"/>
              <a:t>Belatacept</a:t>
            </a:r>
            <a:r>
              <a:rPr lang="en-US" baseline="0" dirty="0" smtClean="0"/>
              <a:t> treatment does not appear to significantly impact virus-specific immune function as compared to </a:t>
            </a:r>
            <a:r>
              <a:rPr lang="en-US" baseline="0" dirty="0" err="1" smtClean="0"/>
              <a:t>Tacrolimus</a:t>
            </a:r>
            <a:r>
              <a:rPr lang="en-US" baseline="0" dirty="0" smtClean="0"/>
              <a:t> treatment.</a:t>
            </a:r>
          </a:p>
          <a:p>
            <a:endParaRPr lang="en-US" dirty="0" smtClean="0"/>
          </a:p>
          <a:p>
            <a:r>
              <a:rPr lang="en-US" dirty="0" smtClean="0"/>
              <a:t>The differences in </a:t>
            </a:r>
            <a:r>
              <a:rPr lang="en-US" dirty="0" err="1" smtClean="0"/>
              <a:t>TNFa</a:t>
            </a:r>
            <a:r>
              <a:rPr lang="en-US" dirty="0" smtClean="0"/>
              <a:t>/</a:t>
            </a:r>
            <a:r>
              <a:rPr lang="en-US" dirty="0" err="1" smtClean="0"/>
              <a:t>IFNg</a:t>
            </a:r>
            <a:r>
              <a:rPr lang="en-US" dirty="0" smtClean="0"/>
              <a:t> production</a:t>
            </a:r>
            <a:r>
              <a:rPr lang="en-US" baseline="0" dirty="0" smtClean="0"/>
              <a:t> between </a:t>
            </a:r>
            <a:r>
              <a:rPr lang="en-US" baseline="0" dirty="0" err="1" smtClean="0"/>
              <a:t>Belatacept</a:t>
            </a:r>
            <a:r>
              <a:rPr lang="en-US" baseline="0" dirty="0" smtClean="0"/>
              <a:t> and </a:t>
            </a:r>
            <a:r>
              <a:rPr lang="en-US" baseline="0" dirty="0" err="1" smtClean="0"/>
              <a:t>Tacrolimus</a:t>
            </a:r>
            <a:r>
              <a:rPr lang="en-US" baseline="0" dirty="0" smtClean="0"/>
              <a:t> patients are possibly due to the difference in cohorts with respect to the time passed since transplant but warrants further investigation.</a:t>
            </a:r>
          </a:p>
          <a:p>
            <a:endParaRPr lang="en-US" baseline="0" dirty="0" smtClean="0"/>
          </a:p>
          <a:p>
            <a:r>
              <a:rPr lang="en-US" baseline="0" dirty="0" smtClean="0"/>
              <a:t>Differences observed between healthy controls and treated patients in memory subsets suggest that immunosuppressive agents influence how viral-specific memory is maintained</a:t>
            </a:r>
          </a:p>
          <a:p>
            <a:endParaRPr lang="en-US" baseline="0" dirty="0" smtClean="0"/>
          </a:p>
          <a:p>
            <a:r>
              <a:rPr lang="en-US" baseline="0" dirty="0" smtClean="0"/>
              <a:t>Increased numbers of late differentiated cells in </a:t>
            </a:r>
            <a:r>
              <a:rPr lang="en-US" baseline="0" dirty="0" err="1" smtClean="0"/>
              <a:t>Belatacept</a:t>
            </a:r>
            <a:r>
              <a:rPr lang="en-US" baseline="0" dirty="0" smtClean="0"/>
              <a:t> patients do not coincide with significantly decreased viral-specific immunity in these patients.</a:t>
            </a:r>
            <a:endParaRPr lang="en-US" dirty="0" smtClean="0"/>
          </a:p>
          <a:p>
            <a:endParaRPr lang="en-US" dirty="0" smtClean="0"/>
          </a:p>
          <a:p>
            <a:endParaRPr lang="en-US" dirty="0" smtClean="0"/>
          </a:p>
          <a:p>
            <a:r>
              <a:rPr lang="en-US" dirty="0" smtClean="0"/>
              <a:t>Change to alpha</a:t>
            </a:r>
            <a:r>
              <a:rPr lang="en-US" baseline="0" dirty="0" smtClean="0"/>
              <a:t> </a:t>
            </a:r>
            <a:r>
              <a:rPr lang="en-US" baseline="0" dirty="0" err="1" smtClean="0"/>
              <a:t>nd</a:t>
            </a:r>
            <a:r>
              <a:rPr lang="en-US" baseline="0" dirty="0" smtClean="0"/>
              <a:t> gamma</a:t>
            </a:r>
            <a:endParaRPr lang="en-US" dirty="0" smtClean="0"/>
          </a:p>
        </p:txBody>
      </p:sp>
      <p:sp>
        <p:nvSpPr>
          <p:cNvPr id="4" name="Slide Number Placeholder 3"/>
          <p:cNvSpPr>
            <a:spLocks noGrp="1"/>
          </p:cNvSpPr>
          <p:nvPr>
            <p:ph type="sldNum" sz="quarter" idx="10"/>
          </p:nvPr>
        </p:nvSpPr>
        <p:spPr/>
        <p:txBody>
          <a:bodyPr/>
          <a:lstStyle/>
          <a:p>
            <a:fld id="{C04E7CD1-3998-5049-A510-67CEC55FAFEA}" type="slidenum">
              <a:rPr lang="en-US" smtClean="0"/>
              <a:pPr/>
              <a:t>28</a:t>
            </a:fld>
            <a:endParaRPr lang="en-US"/>
          </a:p>
        </p:txBody>
      </p:sp>
    </p:spTree>
    <p:extLst>
      <p:ext uri="{BB962C8B-B14F-4D97-AF65-F5344CB8AC3E}">
        <p14:creationId xmlns:p14="http://schemas.microsoft.com/office/powerpoint/2010/main" val="2655677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be better able to compare Tacrolimus and Belatacept</a:t>
            </a:r>
            <a:r>
              <a:rPr lang="en-US" baseline="0" dirty="0" smtClean="0"/>
              <a:t> treated patients we aim to further enroll 10 early post transplant </a:t>
            </a:r>
            <a:r>
              <a:rPr lang="en-US" baseline="0" dirty="0" err="1" smtClean="0"/>
              <a:t>Belatacept</a:t>
            </a:r>
            <a:r>
              <a:rPr lang="en-US" baseline="0" dirty="0" smtClean="0"/>
              <a:t> patients and 10 late post transplant </a:t>
            </a:r>
            <a:r>
              <a:rPr lang="en-US" baseline="0" dirty="0" err="1" smtClean="0"/>
              <a:t>Taccrolimus</a:t>
            </a:r>
            <a:r>
              <a:rPr lang="en-US" baseline="0" dirty="0" smtClean="0"/>
              <a:t> patients</a:t>
            </a:r>
          </a:p>
          <a:p>
            <a:endParaRPr lang="en-US" baseline="0" dirty="0" smtClean="0"/>
          </a:p>
          <a:p>
            <a:r>
              <a:rPr lang="en-US" baseline="0" dirty="0" smtClean="0"/>
              <a:t>We will also monitor different treatment groups of patients during the CTOT10 trial, a longitudinal study comparing Belatacept and Tacrolimus treatment. This trial will be carried out in collaboration with UAB and UCSF.</a:t>
            </a:r>
          </a:p>
        </p:txBody>
      </p:sp>
      <p:sp>
        <p:nvSpPr>
          <p:cNvPr id="4" name="Slide Number Placeholder 3"/>
          <p:cNvSpPr>
            <a:spLocks noGrp="1"/>
          </p:cNvSpPr>
          <p:nvPr>
            <p:ph type="sldNum" sz="quarter" idx="10"/>
          </p:nvPr>
        </p:nvSpPr>
        <p:spPr/>
        <p:txBody>
          <a:bodyPr/>
          <a:lstStyle/>
          <a:p>
            <a:fld id="{C04E7CD1-3998-5049-A510-67CEC55FAFEA}" type="slidenum">
              <a:rPr lang="en-US" smtClean="0"/>
              <a:pPr/>
              <a:t>29</a:t>
            </a:fld>
            <a:endParaRPr lang="en-US"/>
          </a:p>
        </p:txBody>
      </p:sp>
    </p:spTree>
    <p:extLst>
      <p:ext uri="{BB962C8B-B14F-4D97-AF65-F5344CB8AC3E}">
        <p14:creationId xmlns:p14="http://schemas.microsoft.com/office/powerpoint/2010/main" val="513680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Belatacept</a:t>
            </a:r>
            <a:r>
              <a:rPr lang="en-US" dirty="0" smtClean="0"/>
              <a:t> is a </a:t>
            </a:r>
            <a:r>
              <a:rPr lang="en-US" dirty="0" err="1" smtClean="0"/>
              <a:t>costimulation</a:t>
            </a:r>
            <a:r>
              <a:rPr lang="en-US" baseline="0" dirty="0" smtClean="0"/>
              <a:t> blockade-based agent.  </a:t>
            </a:r>
          </a:p>
          <a:p>
            <a:r>
              <a:rPr lang="en-US" baseline="0" dirty="0" smtClean="0"/>
              <a:t>As a high affinity variant of CTLA4Ig, it blocks the interaction of the </a:t>
            </a:r>
            <a:r>
              <a:rPr lang="en-US" baseline="0" dirty="0" err="1" smtClean="0"/>
              <a:t>costim</a:t>
            </a:r>
            <a:r>
              <a:rPr lang="en-US" baseline="0" dirty="0" smtClean="0"/>
              <a:t> molecule CD28 on T cells with its ligands CD80 and 86 on APCs, thereby inhibiting T cell proliferation and differentiation.</a:t>
            </a:r>
          </a:p>
          <a:p>
            <a:endParaRPr lang="en-US" baseline="0" dirty="0" smtClean="0"/>
          </a:p>
          <a:p>
            <a:r>
              <a:rPr lang="en-US" baseline="0" dirty="0" smtClean="0"/>
              <a:t>Patients treated with Belatacept have shown improved GFR compared to Cyclosporine A treated patients as well as improved metabolic control.</a:t>
            </a:r>
          </a:p>
          <a:p>
            <a:r>
              <a:rPr lang="en-US" baseline="0" dirty="0" smtClean="0"/>
              <a:t>On the other hand an increased incidence of EBV related PTLD was reported. </a:t>
            </a:r>
          </a:p>
          <a:p>
            <a:r>
              <a:rPr lang="en-US" baseline="0" dirty="0" smtClean="0"/>
              <a:t>So far very little data on the impact of Belatacept on protective immunity has been accumulated.</a:t>
            </a:r>
          </a:p>
        </p:txBody>
      </p:sp>
      <p:sp>
        <p:nvSpPr>
          <p:cNvPr id="4" name="Slide Number Placeholder 3"/>
          <p:cNvSpPr>
            <a:spLocks noGrp="1"/>
          </p:cNvSpPr>
          <p:nvPr>
            <p:ph type="sldNum" sz="quarter" idx="10"/>
          </p:nvPr>
        </p:nvSpPr>
        <p:spPr/>
        <p:txBody>
          <a:bodyPr/>
          <a:lstStyle/>
          <a:p>
            <a:fld id="{24279CDC-AF82-BB44-A50B-539B8C8B438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this I would like to thank my supervisors and colleagues in the lab as well as the staff of the Transplant center </a:t>
            </a:r>
            <a:r>
              <a:rPr lang="en-US" sz="1200" kern="1200" baseline="0" dirty="0" err="1" smtClean="0">
                <a:solidFill>
                  <a:schemeClr val="tx1"/>
                </a:solidFill>
                <a:latin typeface="+mn-lt"/>
                <a:ea typeface="+mn-ea"/>
                <a:cs typeface="+mn-cs"/>
              </a:rPr>
              <a:t>Biorepository</a:t>
            </a:r>
            <a:r>
              <a:rPr lang="en-US" sz="1200" kern="1200" baseline="0" dirty="0" smtClean="0">
                <a:solidFill>
                  <a:schemeClr val="tx1"/>
                </a:solidFill>
                <a:latin typeface="+mn-lt"/>
                <a:ea typeface="+mn-ea"/>
                <a:cs typeface="+mn-cs"/>
              </a:rPr>
              <a:t>, the Clinical coordinators and of course the patients </a:t>
            </a:r>
            <a:r>
              <a:rPr lang="en-US" sz="1200" kern="1200" baseline="0" dirty="0" err="1" smtClean="0">
                <a:solidFill>
                  <a:schemeClr val="tx1"/>
                </a:solidFill>
                <a:latin typeface="+mn-lt"/>
                <a:ea typeface="+mn-ea"/>
                <a:cs typeface="+mn-cs"/>
              </a:rPr>
              <a:t>whithout</a:t>
            </a:r>
            <a:r>
              <a:rPr lang="en-US" sz="1200" kern="1200" baseline="0" dirty="0" smtClean="0">
                <a:solidFill>
                  <a:schemeClr val="tx1"/>
                </a:solidFill>
                <a:latin typeface="+mn-lt"/>
                <a:ea typeface="+mn-ea"/>
                <a:cs typeface="+mn-cs"/>
              </a:rPr>
              <a:t> who this study would not have been possible.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 am happy to take any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Metabolic controls: better control of cholesterol and blood pressure and blood sugar</a:t>
            </a:r>
            <a:endParaRPr lang="en-US" dirty="0"/>
          </a:p>
        </p:txBody>
      </p:sp>
      <p:sp>
        <p:nvSpPr>
          <p:cNvPr id="4" name="Slide Number Placeholder 3"/>
          <p:cNvSpPr>
            <a:spLocks noGrp="1"/>
          </p:cNvSpPr>
          <p:nvPr>
            <p:ph type="sldNum" sz="quarter" idx="10"/>
          </p:nvPr>
        </p:nvSpPr>
        <p:spPr/>
        <p:txBody>
          <a:bodyPr/>
          <a:lstStyle/>
          <a:p>
            <a:fld id="{E5F09E53-9D84-9D45-A386-C1CB0F709CF3}"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our group presented last year at this meeting: </a:t>
            </a:r>
            <a:endParaRPr lang="en-US" dirty="0" smtClean="0"/>
          </a:p>
          <a:p>
            <a:r>
              <a:rPr lang="en-US" dirty="0" smtClean="0"/>
              <a:t>In vitro</a:t>
            </a:r>
            <a:r>
              <a:rPr lang="en-US" baseline="0" dirty="0" smtClean="0"/>
              <a:t> treatment of PBMCs with Belatacept does not lead to an inhibition of EBV specific memory as you can see here in the comparison of various Belatacept concentrations.</a:t>
            </a:r>
            <a:endParaRPr lang="en-US" dirty="0"/>
          </a:p>
        </p:txBody>
      </p:sp>
      <p:sp>
        <p:nvSpPr>
          <p:cNvPr id="4" name="Slide Number Placeholder 3"/>
          <p:cNvSpPr>
            <a:spLocks noGrp="1"/>
          </p:cNvSpPr>
          <p:nvPr>
            <p:ph type="sldNum" sz="quarter" idx="10"/>
          </p:nvPr>
        </p:nvSpPr>
        <p:spPr/>
        <p:txBody>
          <a:bodyPr/>
          <a:lstStyle/>
          <a:p>
            <a:fld id="{C04E7CD1-3998-5049-A510-67CEC55FAFEA}" type="slidenum">
              <a:rPr lang="en-US" smtClean="0"/>
              <a:pPr/>
              <a:t>4</a:t>
            </a:fld>
            <a:endParaRPr lang="en-US"/>
          </a:p>
        </p:txBody>
      </p:sp>
    </p:spTree>
    <p:extLst>
      <p:ext uri="{BB962C8B-B14F-4D97-AF65-F5344CB8AC3E}">
        <p14:creationId xmlns:p14="http://schemas.microsoft.com/office/powerpoint/2010/main" val="130297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data on viral</a:t>
            </a:r>
            <a:r>
              <a:rPr lang="en-US" baseline="0" dirty="0" smtClean="0"/>
              <a:t> specific protective immunity in </a:t>
            </a:r>
            <a:r>
              <a:rPr lang="en-US" b="1" i="1" baseline="0" dirty="0" smtClean="0"/>
              <a:t>patients</a:t>
            </a:r>
            <a:r>
              <a:rPr lang="en-US" baseline="0" dirty="0" smtClean="0"/>
              <a:t> treated with Belatacept is lacking.</a:t>
            </a:r>
            <a:endParaRPr lang="en-US" dirty="0"/>
          </a:p>
        </p:txBody>
      </p:sp>
      <p:sp>
        <p:nvSpPr>
          <p:cNvPr id="4" name="Slide Number Placeholder 3"/>
          <p:cNvSpPr>
            <a:spLocks noGrp="1"/>
          </p:cNvSpPr>
          <p:nvPr>
            <p:ph type="sldNum" sz="quarter" idx="10"/>
          </p:nvPr>
        </p:nvSpPr>
        <p:spPr/>
        <p:txBody>
          <a:bodyPr/>
          <a:lstStyle/>
          <a:p>
            <a:fld id="{C04E7CD1-3998-5049-A510-67CEC55FAFEA}" type="slidenum">
              <a:rPr lang="en-US" smtClean="0"/>
              <a:pPr/>
              <a:t>5</a:t>
            </a:fld>
            <a:endParaRPr lang="en-US"/>
          </a:p>
        </p:txBody>
      </p:sp>
    </p:spTree>
    <p:extLst>
      <p:ext uri="{BB962C8B-B14F-4D97-AF65-F5344CB8AC3E}">
        <p14:creationId xmlns:p14="http://schemas.microsoft.com/office/powerpoint/2010/main" val="110774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this</a:t>
            </a:r>
            <a:r>
              <a:rPr lang="en-US" baseline="0" dirty="0" smtClean="0"/>
              <a:t> cross sectional study we enrolled subjects from existing immune monitoring protocols at Emory University.</a:t>
            </a:r>
          </a:p>
          <a:p>
            <a:r>
              <a:rPr lang="en-US" baseline="0" dirty="0" smtClean="0"/>
              <a:t>We took blood samples at a single </a:t>
            </a:r>
            <a:r>
              <a:rPr lang="en-US" baseline="0" dirty="0" err="1" smtClean="0"/>
              <a:t>timepoint</a:t>
            </a:r>
            <a:r>
              <a:rPr lang="en-US" baseline="0" dirty="0" smtClean="0"/>
              <a:t> and </a:t>
            </a:r>
            <a:r>
              <a:rPr lang="en-US" baseline="0" dirty="0" err="1" smtClean="0"/>
              <a:t>analysed</a:t>
            </a:r>
            <a:r>
              <a:rPr lang="en-US" baseline="0" dirty="0" smtClean="0"/>
              <a:t> the cells phenotypically and functionally with validated flow </a:t>
            </a:r>
            <a:r>
              <a:rPr lang="en-US" baseline="0" dirty="0" err="1" smtClean="0"/>
              <a:t>cytometric</a:t>
            </a:r>
            <a:r>
              <a:rPr lang="en-US" baseline="0" dirty="0" smtClean="0"/>
              <a:t> panels.</a:t>
            </a:r>
            <a:endParaRPr lang="en-US" dirty="0" smtClean="0"/>
          </a:p>
          <a:p>
            <a:endParaRPr lang="en-US" dirty="0" smtClean="0"/>
          </a:p>
          <a:p>
            <a:r>
              <a:rPr lang="en-US" dirty="0" smtClean="0"/>
              <a:t>Our</a:t>
            </a:r>
            <a:r>
              <a:rPr lang="en-US" baseline="0" dirty="0" smtClean="0"/>
              <a:t> comparison groups include</a:t>
            </a:r>
          </a:p>
          <a:p>
            <a:r>
              <a:rPr lang="en-US" baseline="0" dirty="0" smtClean="0"/>
              <a:t>- 10 healthy volunteers</a:t>
            </a:r>
          </a:p>
          <a:p>
            <a:r>
              <a:rPr lang="en-US" baseline="0" dirty="0" smtClean="0"/>
              <a:t>- 10 kidney recipients &gt;6months post-transplant on a stable dose of </a:t>
            </a:r>
            <a:r>
              <a:rPr lang="en-US" baseline="0" dirty="0" err="1" smtClean="0"/>
              <a:t>belatacept</a:t>
            </a:r>
            <a:endParaRPr lang="en-US" baseline="0" dirty="0" smtClean="0"/>
          </a:p>
          <a:p>
            <a:pPr marL="0" indent="0">
              <a:buFontTx/>
              <a:buNone/>
            </a:pPr>
            <a:r>
              <a:rPr lang="en-US" baseline="0" dirty="0" smtClean="0"/>
              <a:t>- 10 and kidney recipients &gt;6mos post-transplant on a stable dose of </a:t>
            </a:r>
            <a:r>
              <a:rPr lang="en-US" baseline="0" dirty="0" err="1" smtClean="0"/>
              <a:t>tacrolimus</a:t>
            </a:r>
            <a:r>
              <a:rPr lang="en-US" baseline="0" dirty="0" smtClean="0"/>
              <a:t>.  </a:t>
            </a:r>
          </a:p>
        </p:txBody>
      </p:sp>
      <p:sp>
        <p:nvSpPr>
          <p:cNvPr id="4" name="Slide Number Placeholder 3"/>
          <p:cNvSpPr>
            <a:spLocks noGrp="1"/>
          </p:cNvSpPr>
          <p:nvPr>
            <p:ph type="sldNum" sz="quarter" idx="10"/>
          </p:nvPr>
        </p:nvSpPr>
        <p:spPr/>
        <p:txBody>
          <a:bodyPr/>
          <a:lstStyle/>
          <a:p>
            <a:fld id="{7659A766-D766-F741-8B48-321043519BC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Subject characteristics were matched according to age, sex and </a:t>
            </a:r>
            <a:r>
              <a:rPr lang="en-US" baseline="0" dirty="0" err="1" smtClean="0"/>
              <a:t>seropositivity</a:t>
            </a:r>
            <a:r>
              <a:rPr lang="en-US" baseline="0" dirty="0" smtClean="0"/>
              <a:t> for EBV and CMV. </a:t>
            </a:r>
          </a:p>
        </p:txBody>
      </p:sp>
      <p:sp>
        <p:nvSpPr>
          <p:cNvPr id="4" name="Slide Number Placeholder 3"/>
          <p:cNvSpPr>
            <a:spLocks noGrp="1"/>
          </p:cNvSpPr>
          <p:nvPr>
            <p:ph type="sldNum" sz="quarter" idx="10"/>
          </p:nvPr>
        </p:nvSpPr>
        <p:spPr/>
        <p:txBody>
          <a:bodyPr/>
          <a:lstStyle/>
          <a:p>
            <a:fld id="{7659A766-D766-F741-8B48-321043519BC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most important difference between the treatment groups is that Belatacept patients have been farther out from transplant compared to Tacrolimus patients.</a:t>
            </a:r>
          </a:p>
          <a:p>
            <a:r>
              <a:rPr lang="en-US" baseline="0" dirty="0" smtClean="0"/>
              <a:t>We are not sure what this means yet, but keep this difference in mind when I show you our results.</a:t>
            </a:r>
            <a:endParaRPr lang="en-US" dirty="0"/>
          </a:p>
        </p:txBody>
      </p:sp>
      <p:sp>
        <p:nvSpPr>
          <p:cNvPr id="4" name="Slide Number Placeholder 3"/>
          <p:cNvSpPr>
            <a:spLocks noGrp="1"/>
          </p:cNvSpPr>
          <p:nvPr>
            <p:ph type="sldNum" sz="quarter" idx="10"/>
          </p:nvPr>
        </p:nvSpPr>
        <p:spPr/>
        <p:txBody>
          <a:bodyPr/>
          <a:lstStyle/>
          <a:p>
            <a:fld id="{7659A766-D766-F741-8B48-321043519BC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 assay we used frozen PBMCs which were rested for 8h in 10% RPMI afte</a:t>
            </a:r>
            <a:r>
              <a:rPr lang="en-US" baseline="0" dirty="0" smtClean="0"/>
              <a:t>r which they were stimulated for 12h with either a CMV peptide mix or one of two EBV peptide mixes. </a:t>
            </a:r>
          </a:p>
          <a:p>
            <a:r>
              <a:rPr lang="en-US" baseline="0" dirty="0" smtClean="0"/>
              <a:t>The cells were then stained for the following markers you can see in this table.</a:t>
            </a:r>
          </a:p>
          <a:p>
            <a:endParaRPr lang="en-US" baseline="0" dirty="0" smtClean="0"/>
          </a:p>
          <a:p>
            <a:endParaRPr lang="en-US" baseline="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C04E7CD1-3998-5049-A510-67CEC55FAFEA}" type="slidenum">
              <a:rPr lang="en-US" smtClean="0"/>
              <a:pPr/>
              <a:t>9</a:t>
            </a:fld>
            <a:endParaRPr lang="en-US"/>
          </a:p>
        </p:txBody>
      </p:sp>
    </p:spTree>
    <p:extLst>
      <p:ext uri="{BB962C8B-B14F-4D97-AF65-F5344CB8AC3E}">
        <p14:creationId xmlns:p14="http://schemas.microsoft.com/office/powerpoint/2010/main" val="3325038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50486C-CC57-C44B-90B8-A828F9645961}"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324E-6E04-014D-BEFA-A9B99F7A3F02}" type="slidenum">
              <a:rPr lang="en-US" smtClean="0"/>
              <a:pPr/>
              <a:t>‹#›</a:t>
            </a:fld>
            <a:endParaRPr lang="en-US"/>
          </a:p>
        </p:txBody>
      </p:sp>
    </p:spTree>
    <p:extLst>
      <p:ext uri="{BB962C8B-B14F-4D97-AF65-F5344CB8AC3E}">
        <p14:creationId xmlns:p14="http://schemas.microsoft.com/office/powerpoint/2010/main" val="1415847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0486C-CC57-C44B-90B8-A828F9645961}"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324E-6E04-014D-BEFA-A9B99F7A3F02}" type="slidenum">
              <a:rPr lang="en-US" smtClean="0"/>
              <a:pPr/>
              <a:t>‹#›</a:t>
            </a:fld>
            <a:endParaRPr lang="en-US"/>
          </a:p>
        </p:txBody>
      </p:sp>
    </p:spTree>
    <p:extLst>
      <p:ext uri="{BB962C8B-B14F-4D97-AF65-F5344CB8AC3E}">
        <p14:creationId xmlns:p14="http://schemas.microsoft.com/office/powerpoint/2010/main" val="81518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0486C-CC57-C44B-90B8-A828F9645961}"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324E-6E04-014D-BEFA-A9B99F7A3F02}" type="slidenum">
              <a:rPr lang="en-US" smtClean="0"/>
              <a:pPr/>
              <a:t>‹#›</a:t>
            </a:fld>
            <a:endParaRPr lang="en-US"/>
          </a:p>
        </p:txBody>
      </p:sp>
    </p:spTree>
    <p:extLst>
      <p:ext uri="{BB962C8B-B14F-4D97-AF65-F5344CB8AC3E}">
        <p14:creationId xmlns:p14="http://schemas.microsoft.com/office/powerpoint/2010/main" val="148657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0486C-CC57-C44B-90B8-A828F9645961}"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324E-6E04-014D-BEFA-A9B99F7A3F02}" type="slidenum">
              <a:rPr lang="en-US" smtClean="0"/>
              <a:pPr/>
              <a:t>‹#›</a:t>
            </a:fld>
            <a:endParaRPr lang="en-US"/>
          </a:p>
        </p:txBody>
      </p:sp>
    </p:spTree>
    <p:extLst>
      <p:ext uri="{BB962C8B-B14F-4D97-AF65-F5344CB8AC3E}">
        <p14:creationId xmlns:p14="http://schemas.microsoft.com/office/powerpoint/2010/main" val="270111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50486C-CC57-C44B-90B8-A828F9645961}"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324E-6E04-014D-BEFA-A9B99F7A3F02}" type="slidenum">
              <a:rPr lang="en-US" smtClean="0"/>
              <a:pPr/>
              <a:t>‹#›</a:t>
            </a:fld>
            <a:endParaRPr lang="en-US"/>
          </a:p>
        </p:txBody>
      </p:sp>
    </p:spTree>
    <p:extLst>
      <p:ext uri="{BB962C8B-B14F-4D97-AF65-F5344CB8AC3E}">
        <p14:creationId xmlns:p14="http://schemas.microsoft.com/office/powerpoint/2010/main" val="201010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50486C-CC57-C44B-90B8-A828F9645961}" type="datetimeFigureOut">
              <a:rPr lang="en-US" smtClean="0"/>
              <a:pPr/>
              <a:t>6/7/2012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E324E-6E04-014D-BEFA-A9B99F7A3F02}" type="slidenum">
              <a:rPr lang="en-US" smtClean="0"/>
              <a:pPr/>
              <a:t>‹#›</a:t>
            </a:fld>
            <a:endParaRPr lang="en-US"/>
          </a:p>
        </p:txBody>
      </p:sp>
    </p:spTree>
    <p:extLst>
      <p:ext uri="{BB962C8B-B14F-4D97-AF65-F5344CB8AC3E}">
        <p14:creationId xmlns:p14="http://schemas.microsoft.com/office/powerpoint/2010/main" val="168932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50486C-CC57-C44B-90B8-A828F9645961}" type="datetimeFigureOut">
              <a:rPr lang="en-US" smtClean="0"/>
              <a:pPr/>
              <a:t>6/7/2012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7E324E-6E04-014D-BEFA-A9B99F7A3F02}" type="slidenum">
              <a:rPr lang="en-US" smtClean="0"/>
              <a:pPr/>
              <a:t>‹#›</a:t>
            </a:fld>
            <a:endParaRPr lang="en-US"/>
          </a:p>
        </p:txBody>
      </p:sp>
    </p:spTree>
    <p:extLst>
      <p:ext uri="{BB962C8B-B14F-4D97-AF65-F5344CB8AC3E}">
        <p14:creationId xmlns:p14="http://schemas.microsoft.com/office/powerpoint/2010/main" val="97952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50486C-CC57-C44B-90B8-A828F9645961}" type="datetimeFigureOut">
              <a:rPr lang="en-US" smtClean="0"/>
              <a:pPr/>
              <a:t>6/7/2012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7E324E-6E04-014D-BEFA-A9B99F7A3F02}" type="slidenum">
              <a:rPr lang="en-US" smtClean="0"/>
              <a:pPr/>
              <a:t>‹#›</a:t>
            </a:fld>
            <a:endParaRPr lang="en-US"/>
          </a:p>
        </p:txBody>
      </p:sp>
    </p:spTree>
    <p:extLst>
      <p:ext uri="{BB962C8B-B14F-4D97-AF65-F5344CB8AC3E}">
        <p14:creationId xmlns:p14="http://schemas.microsoft.com/office/powerpoint/2010/main" val="139397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0486C-CC57-C44B-90B8-A828F9645961}" type="datetimeFigureOut">
              <a:rPr lang="en-US" smtClean="0"/>
              <a:pPr/>
              <a:t>6/7/2012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7E324E-6E04-014D-BEFA-A9B99F7A3F02}" type="slidenum">
              <a:rPr lang="en-US" smtClean="0"/>
              <a:pPr/>
              <a:t>‹#›</a:t>
            </a:fld>
            <a:endParaRPr lang="en-US"/>
          </a:p>
        </p:txBody>
      </p:sp>
    </p:spTree>
    <p:extLst>
      <p:ext uri="{BB962C8B-B14F-4D97-AF65-F5344CB8AC3E}">
        <p14:creationId xmlns:p14="http://schemas.microsoft.com/office/powerpoint/2010/main" val="3669309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0486C-CC57-C44B-90B8-A828F9645961}" type="datetimeFigureOut">
              <a:rPr lang="en-US" smtClean="0"/>
              <a:pPr/>
              <a:t>6/7/2012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E324E-6E04-014D-BEFA-A9B99F7A3F02}" type="slidenum">
              <a:rPr lang="en-US" smtClean="0"/>
              <a:pPr/>
              <a:t>‹#›</a:t>
            </a:fld>
            <a:endParaRPr lang="en-US"/>
          </a:p>
        </p:txBody>
      </p:sp>
    </p:spTree>
    <p:extLst>
      <p:ext uri="{BB962C8B-B14F-4D97-AF65-F5344CB8AC3E}">
        <p14:creationId xmlns:p14="http://schemas.microsoft.com/office/powerpoint/2010/main" val="134906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0486C-CC57-C44B-90B8-A828F9645961}" type="datetimeFigureOut">
              <a:rPr lang="en-US" smtClean="0"/>
              <a:pPr/>
              <a:t>6/7/2012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E324E-6E04-014D-BEFA-A9B99F7A3F02}" type="slidenum">
              <a:rPr lang="en-US" smtClean="0"/>
              <a:pPr/>
              <a:t>‹#›</a:t>
            </a:fld>
            <a:endParaRPr lang="en-US"/>
          </a:p>
        </p:txBody>
      </p:sp>
    </p:spTree>
    <p:extLst>
      <p:ext uri="{BB962C8B-B14F-4D97-AF65-F5344CB8AC3E}">
        <p14:creationId xmlns:p14="http://schemas.microsoft.com/office/powerpoint/2010/main" val="2961986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0486C-CC57-C44B-90B8-A828F9645961}" type="datetimeFigureOut">
              <a:rPr lang="en-US" smtClean="0"/>
              <a:pPr/>
              <a:t>6/7/2012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E324E-6E04-014D-BEFA-A9B99F7A3F02}" type="slidenum">
              <a:rPr lang="en-US" smtClean="0"/>
              <a:pPr/>
              <a:t>‹#›</a:t>
            </a:fld>
            <a:endParaRPr lang="en-US"/>
          </a:p>
        </p:txBody>
      </p:sp>
    </p:spTree>
    <p:extLst>
      <p:ext uri="{BB962C8B-B14F-4D97-AF65-F5344CB8AC3E}">
        <p14:creationId xmlns:p14="http://schemas.microsoft.com/office/powerpoint/2010/main" val="234207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851898" y="228600"/>
            <a:ext cx="75638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dirty="0"/>
              <a:t>The 12</a:t>
            </a:r>
            <a:r>
              <a:rPr lang="en-US" baseline="30000" dirty="0"/>
              <a:t>th</a:t>
            </a:r>
            <a:r>
              <a:rPr lang="en-US" dirty="0"/>
              <a:t> Joint Annual Congress of the American Society of Transplant Surgeons </a:t>
            </a:r>
            <a:endParaRPr lang="en-US" dirty="0" smtClean="0"/>
          </a:p>
          <a:p>
            <a:pPr algn="ctr"/>
            <a:r>
              <a:rPr lang="en-US" dirty="0" smtClean="0"/>
              <a:t>and </a:t>
            </a:r>
            <a:r>
              <a:rPr lang="en-US" dirty="0"/>
              <a:t>The American Society of Transplantation</a:t>
            </a:r>
          </a:p>
        </p:txBody>
      </p:sp>
      <p:sp>
        <p:nvSpPr>
          <p:cNvPr id="2057" name="Rectangle 9"/>
          <p:cNvSpPr>
            <a:spLocks noChangeArrowheads="1"/>
          </p:cNvSpPr>
          <p:nvPr/>
        </p:nvSpPr>
        <p:spPr bwMode="auto">
          <a:xfrm>
            <a:off x="214944" y="3482745"/>
            <a:ext cx="8610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20000"/>
              </a:spcBef>
            </a:pPr>
            <a:r>
              <a:rPr lang="en-US" sz="2000" dirty="0"/>
              <a:t>I have no financial relationships to disclose within the past 12 months relevant to my </a:t>
            </a:r>
            <a:r>
              <a:rPr lang="en-US" sz="2000" dirty="0" smtClean="0"/>
              <a:t>presentation</a:t>
            </a:r>
            <a:endParaRPr lang="en-US" sz="2000" u="sng" dirty="0">
              <a:solidFill>
                <a:srgbClr val="FF0000"/>
              </a:solidFill>
            </a:endParaRPr>
          </a:p>
          <a:p>
            <a:pPr algn="ctr">
              <a:spcBef>
                <a:spcPct val="20000"/>
              </a:spcBef>
            </a:pPr>
            <a:endParaRPr lang="en-US" sz="2000" u="sng" dirty="0">
              <a:solidFill>
                <a:srgbClr val="000066"/>
              </a:solidFill>
            </a:endParaRPr>
          </a:p>
          <a:p>
            <a:pPr algn="ctr">
              <a:spcBef>
                <a:spcPct val="20000"/>
              </a:spcBef>
            </a:pPr>
            <a:r>
              <a:rPr lang="en-US" sz="2000" dirty="0"/>
              <a:t>My presentation</a:t>
            </a:r>
            <a:r>
              <a:rPr lang="en-US" sz="2000" dirty="0">
                <a:solidFill>
                  <a:srgbClr val="000000"/>
                </a:solidFill>
              </a:rPr>
              <a:t> </a:t>
            </a:r>
            <a:r>
              <a:rPr lang="en-US" sz="2000" dirty="0" smtClean="0">
                <a:solidFill>
                  <a:srgbClr val="000000"/>
                </a:solidFill>
              </a:rPr>
              <a:t>does </a:t>
            </a:r>
            <a:r>
              <a:rPr lang="en-US" sz="2000" dirty="0"/>
              <a:t>not include discussion of off-label or investigational use </a:t>
            </a:r>
          </a:p>
          <a:p>
            <a:pPr algn="ctr">
              <a:spcBef>
                <a:spcPct val="20000"/>
              </a:spcBef>
            </a:pPr>
            <a:endParaRPr lang="en-US" sz="2000" dirty="0">
              <a:solidFill>
                <a:srgbClr val="FF0000"/>
              </a:solidFill>
            </a:endParaRPr>
          </a:p>
          <a:p>
            <a:pPr algn="ctr">
              <a:spcBef>
                <a:spcPct val="20000"/>
              </a:spcBef>
            </a:pPr>
            <a:r>
              <a:rPr lang="en-US" sz="2000" dirty="0"/>
              <a:t>I </a:t>
            </a:r>
            <a:r>
              <a:rPr lang="en-US" sz="2000" dirty="0" smtClean="0">
                <a:solidFill>
                  <a:srgbClr val="000000"/>
                </a:solidFill>
              </a:rPr>
              <a:t>do </a:t>
            </a:r>
            <a:r>
              <a:rPr lang="en-US" sz="2000" dirty="0">
                <a:solidFill>
                  <a:srgbClr val="000000"/>
                </a:solidFill>
              </a:rPr>
              <a:t>not </a:t>
            </a:r>
            <a:r>
              <a:rPr lang="en-US" sz="2000" dirty="0"/>
              <a:t>intend to reference unlabeled/unapproved uses of drugs or products in my presentation</a:t>
            </a:r>
            <a:r>
              <a:rPr lang="en-US" sz="2000" dirty="0" smtClean="0"/>
              <a:t>.</a:t>
            </a:r>
            <a:r>
              <a:rPr lang="en-US" sz="2000" dirty="0" smtClean="0">
                <a:solidFill>
                  <a:srgbClr val="FF0000"/>
                </a:solidFill>
              </a:rPr>
              <a:t> </a:t>
            </a:r>
            <a:endParaRPr lang="en-US" sz="2000" dirty="0">
              <a:solidFill>
                <a:srgbClr val="FF0000"/>
              </a:solidFill>
            </a:endParaRPr>
          </a:p>
        </p:txBody>
      </p:sp>
      <p:sp>
        <p:nvSpPr>
          <p:cNvPr id="2061" name="Rectangle 13"/>
          <p:cNvSpPr>
            <a:spLocks noGrp="1" noChangeArrowheads="1"/>
          </p:cNvSpPr>
          <p:nvPr>
            <p:ph type="ctrTitle"/>
          </p:nvPr>
        </p:nvSpPr>
        <p:spPr>
          <a:xfrm>
            <a:off x="2580053" y="1360146"/>
            <a:ext cx="4343400" cy="1725784"/>
          </a:xfrm>
          <a:noFill/>
          <a:ln/>
        </p:spPr>
        <p:txBody>
          <a:bodyPr>
            <a:noAutofit/>
          </a:bodyPr>
          <a:lstStyle/>
          <a:p>
            <a:r>
              <a:rPr lang="en-US" sz="2400" b="1" dirty="0" smtClean="0">
                <a:solidFill>
                  <a:srgbClr val="000090"/>
                </a:solidFill>
              </a:rPr>
              <a:t>Yvonne Suessmuth, PhD</a:t>
            </a:r>
            <a:r>
              <a:rPr lang="en-US" sz="2400" b="1" dirty="0">
                <a:solidFill>
                  <a:srgbClr val="000090"/>
                </a:solidFill>
              </a:rPr>
              <a:t/>
            </a:r>
            <a:br>
              <a:rPr lang="en-US" sz="2400" b="1" dirty="0">
                <a:solidFill>
                  <a:srgbClr val="000090"/>
                </a:solidFill>
              </a:rPr>
            </a:br>
            <a:r>
              <a:rPr lang="en-US" sz="2400" b="1" dirty="0" smtClean="0">
                <a:solidFill>
                  <a:srgbClr val="000090"/>
                </a:solidFill>
              </a:rPr>
              <a:t>Postdoctoral Fellow</a:t>
            </a:r>
            <a:r>
              <a:rPr lang="en-US" sz="2400" b="1" dirty="0">
                <a:solidFill>
                  <a:srgbClr val="000090"/>
                </a:solidFill>
              </a:rPr>
              <a:t/>
            </a:r>
            <a:br>
              <a:rPr lang="en-US" sz="2400" b="1" dirty="0">
                <a:solidFill>
                  <a:srgbClr val="000090"/>
                </a:solidFill>
              </a:rPr>
            </a:br>
            <a:r>
              <a:rPr lang="en-US" sz="2400" b="1" dirty="0" smtClean="0">
                <a:solidFill>
                  <a:srgbClr val="000090"/>
                </a:solidFill>
              </a:rPr>
              <a:t>Emory Transplant Center, Atlanta, GA</a:t>
            </a:r>
            <a:endParaRPr lang="en-US" sz="2400" b="1" dirty="0">
              <a:solidFill>
                <a:srgbClr val="000090"/>
              </a:solidFill>
            </a:endParaRPr>
          </a:p>
        </p:txBody>
      </p:sp>
    </p:spTree>
    <p:extLst>
      <p:ext uri="{BB962C8B-B14F-4D97-AF65-F5344CB8AC3E}">
        <p14:creationId xmlns:p14="http://schemas.microsoft.com/office/powerpoint/2010/main" val="4136917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176" y="1541022"/>
            <a:ext cx="8780425" cy="1477328"/>
          </a:xfrm>
          <a:prstGeom prst="rect">
            <a:avLst/>
          </a:prstGeom>
          <a:noFill/>
        </p:spPr>
        <p:txBody>
          <a:bodyPr wrap="square" rtlCol="0">
            <a:spAutoFit/>
          </a:bodyPr>
          <a:lstStyle/>
          <a:p>
            <a:pPr marL="342900" indent="-342900">
              <a:buClr>
                <a:srgbClr val="0000FF"/>
              </a:buClr>
              <a:buSzPct val="120000"/>
              <a:buFont typeface="Arial" pitchFamily="34" charset="0"/>
              <a:buChar char="•"/>
            </a:pPr>
            <a:r>
              <a:rPr lang="en-US" dirty="0" smtClean="0"/>
              <a:t>PBMCs were rested 8h in 10% RPMI, then stimulated for 12h with either:</a:t>
            </a:r>
          </a:p>
          <a:p>
            <a:pPr marL="800100" lvl="1" indent="-342900">
              <a:buClr>
                <a:srgbClr val="0000FF"/>
              </a:buClr>
              <a:buSzPct val="120000"/>
              <a:buFont typeface="Arial" pitchFamily="34" charset="0"/>
              <a:buChar char="•"/>
            </a:pPr>
            <a:r>
              <a:rPr lang="en-US" dirty="0" smtClean="0"/>
              <a:t>CMV pp65 </a:t>
            </a:r>
            <a:r>
              <a:rPr lang="en-US" dirty="0" err="1" smtClean="0"/>
              <a:t>PepMix</a:t>
            </a:r>
            <a:r>
              <a:rPr lang="en-US" dirty="0" smtClean="0"/>
              <a:t> = 	15-mers overlapping by 11 </a:t>
            </a:r>
            <a:r>
              <a:rPr lang="en-US" dirty="0" err="1" smtClean="0"/>
              <a:t>aa</a:t>
            </a:r>
            <a:r>
              <a:rPr lang="en-US" dirty="0" smtClean="0"/>
              <a:t> covering 	the length of pp65</a:t>
            </a:r>
          </a:p>
          <a:p>
            <a:pPr marL="800100" lvl="1" indent="-342900">
              <a:buClr>
                <a:srgbClr val="0000FF"/>
              </a:buClr>
              <a:buSzPct val="120000"/>
              <a:buFont typeface="Arial" pitchFamily="34" charset="0"/>
              <a:buChar char="•"/>
            </a:pPr>
            <a:r>
              <a:rPr lang="en-US" dirty="0" smtClean="0"/>
              <a:t>EBV BZLF </a:t>
            </a:r>
            <a:r>
              <a:rPr lang="en-US" dirty="0" err="1" smtClean="0"/>
              <a:t>PepMix</a:t>
            </a:r>
            <a:r>
              <a:rPr lang="en-US" dirty="0" smtClean="0"/>
              <a:t>  = 	15-mers overlapping by 11 </a:t>
            </a:r>
            <a:r>
              <a:rPr lang="en-US" dirty="0" err="1" smtClean="0"/>
              <a:t>aa</a:t>
            </a:r>
            <a:r>
              <a:rPr lang="en-US" dirty="0" smtClean="0"/>
              <a:t> covering the length of BZLF</a:t>
            </a:r>
          </a:p>
          <a:p>
            <a:pPr marL="800100" lvl="1" indent="-342900">
              <a:buClr>
                <a:srgbClr val="0000FF"/>
              </a:buClr>
              <a:buSzPct val="120000"/>
              <a:buFont typeface="Arial" pitchFamily="34" charset="0"/>
              <a:buChar char="•"/>
            </a:pPr>
            <a:r>
              <a:rPr lang="en-US" dirty="0" smtClean="0"/>
              <a:t>EBV Peptide pool = 	Peptides from several EBV proteins but restricted by HLA types</a:t>
            </a:r>
          </a:p>
          <a:p>
            <a:pPr marL="342900" indent="-342900">
              <a:buClr>
                <a:srgbClr val="0000FF"/>
              </a:buClr>
              <a:buSzPct val="120000"/>
              <a:buFont typeface="Arial" pitchFamily="34" charset="0"/>
              <a:buChar char="•"/>
            </a:pPr>
            <a:r>
              <a:rPr lang="en-US" dirty="0" smtClean="0"/>
              <a:t>Cells were then stained for the following markers:</a:t>
            </a:r>
          </a:p>
        </p:txBody>
      </p:sp>
      <p:sp>
        <p:nvSpPr>
          <p:cNvPr id="8" name="Title 7"/>
          <p:cNvSpPr>
            <a:spLocks noGrp="1"/>
          </p:cNvSpPr>
          <p:nvPr>
            <p:ph type="title"/>
          </p:nvPr>
        </p:nvSpPr>
        <p:spPr>
          <a:xfrm>
            <a:off x="457200" y="274638"/>
            <a:ext cx="8229600" cy="885044"/>
          </a:xfrm>
        </p:spPr>
        <p:txBody>
          <a:bodyPr>
            <a:normAutofit/>
          </a:bodyPr>
          <a:lstStyle/>
          <a:p>
            <a:r>
              <a:rPr lang="en-US" b="1" dirty="0" smtClean="0">
                <a:solidFill>
                  <a:srgbClr val="000090"/>
                </a:solidFill>
              </a:rPr>
              <a:t>Methods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8742289"/>
              </p:ext>
            </p:extLst>
          </p:nvPr>
        </p:nvGraphicFramePr>
        <p:xfrm>
          <a:off x="613977" y="3620054"/>
          <a:ext cx="7922604" cy="2035929"/>
        </p:xfrm>
        <a:graphic>
          <a:graphicData uri="http://schemas.openxmlformats.org/drawingml/2006/table">
            <a:tbl>
              <a:tblPr firstRow="1" bandRow="1">
                <a:tableStyleId>{5C22544A-7EE6-4342-B048-85BDC9FD1C3A}</a:tableStyleId>
              </a:tblPr>
              <a:tblGrid>
                <a:gridCol w="736986"/>
                <a:gridCol w="783048"/>
                <a:gridCol w="736986"/>
                <a:gridCol w="1013358"/>
                <a:gridCol w="736986"/>
                <a:gridCol w="736986"/>
                <a:gridCol w="736986"/>
                <a:gridCol w="783048"/>
                <a:gridCol w="736986"/>
                <a:gridCol w="921234"/>
              </a:tblGrid>
              <a:tr h="383060">
                <a:tc>
                  <a:txBody>
                    <a:bodyPr/>
                    <a:lstStyle/>
                    <a:p>
                      <a:r>
                        <a:rPr lang="en-US" sz="1200" dirty="0" smtClean="0"/>
                        <a:t>FITC</a:t>
                      </a:r>
                      <a:endParaRPr lang="en-US" sz="1200" dirty="0"/>
                    </a:p>
                  </a:txBody>
                  <a:tcPr>
                    <a:lnB w="12700" cap="flat" cmpd="sng" algn="ctr">
                      <a:solidFill>
                        <a:srgbClr val="002060"/>
                      </a:solidFill>
                      <a:prstDash val="solid"/>
                      <a:round/>
                      <a:headEnd type="none" w="med" len="med"/>
                      <a:tailEnd type="none" w="med" len="med"/>
                    </a:lnB>
                    <a:solidFill>
                      <a:srgbClr val="002060"/>
                    </a:solidFill>
                  </a:tcPr>
                </a:tc>
                <a:tc>
                  <a:txBody>
                    <a:bodyPr/>
                    <a:lstStyle/>
                    <a:p>
                      <a:r>
                        <a:rPr lang="en-US" sz="1200" dirty="0" smtClean="0"/>
                        <a:t>PE</a:t>
                      </a:r>
                      <a:endParaRPr lang="en-US" sz="1200" dirty="0"/>
                    </a:p>
                  </a:txBody>
                  <a:tcPr>
                    <a:lnB w="12700" cap="flat" cmpd="sng" algn="ctr">
                      <a:solidFill>
                        <a:srgbClr val="002060"/>
                      </a:solidFill>
                      <a:prstDash val="solid"/>
                      <a:round/>
                      <a:headEnd type="none" w="med" len="med"/>
                      <a:tailEnd type="none" w="med" len="med"/>
                    </a:lnB>
                    <a:solidFill>
                      <a:srgbClr val="002060"/>
                    </a:solidFill>
                  </a:tcPr>
                </a:tc>
                <a:tc>
                  <a:txBody>
                    <a:bodyPr/>
                    <a:lstStyle/>
                    <a:p>
                      <a:r>
                        <a:rPr lang="en-US" sz="1200" dirty="0" smtClean="0"/>
                        <a:t>PerCP-Cy5.5</a:t>
                      </a:r>
                      <a:endParaRPr lang="en-US" sz="1200" dirty="0"/>
                    </a:p>
                  </a:txBody>
                  <a:tcPr>
                    <a:lnB w="12700" cap="flat" cmpd="sng" algn="ctr">
                      <a:solidFill>
                        <a:srgbClr val="002060"/>
                      </a:solidFill>
                      <a:prstDash val="solid"/>
                      <a:round/>
                      <a:headEnd type="none" w="med" len="med"/>
                      <a:tailEnd type="none" w="med" len="med"/>
                    </a:lnB>
                    <a:solidFill>
                      <a:srgbClr val="002060"/>
                    </a:solidFill>
                  </a:tcPr>
                </a:tc>
                <a:tc>
                  <a:txBody>
                    <a:bodyPr/>
                    <a:lstStyle/>
                    <a:p>
                      <a:r>
                        <a:rPr lang="en-US" sz="1200" dirty="0" smtClean="0"/>
                        <a:t>APC</a:t>
                      </a:r>
                      <a:endParaRPr lang="en-US" sz="1200" dirty="0"/>
                    </a:p>
                  </a:txBody>
                  <a:tcPr>
                    <a:lnB w="12700" cap="flat" cmpd="sng" algn="ctr">
                      <a:solidFill>
                        <a:srgbClr val="002060"/>
                      </a:solidFill>
                      <a:prstDash val="solid"/>
                      <a:round/>
                      <a:headEnd type="none" w="med" len="med"/>
                      <a:tailEnd type="none" w="med" len="med"/>
                    </a:lnB>
                    <a:solidFill>
                      <a:srgbClr val="002060"/>
                    </a:solidFill>
                  </a:tcPr>
                </a:tc>
                <a:tc>
                  <a:txBody>
                    <a:bodyPr/>
                    <a:lstStyle/>
                    <a:p>
                      <a:r>
                        <a:rPr lang="en-US" sz="1200" dirty="0" smtClean="0"/>
                        <a:t>PE-Cy7</a:t>
                      </a:r>
                      <a:endParaRPr lang="en-US" sz="1200" dirty="0"/>
                    </a:p>
                  </a:txBody>
                  <a:tcPr>
                    <a:lnB w="12700" cap="flat" cmpd="sng" algn="ctr">
                      <a:solidFill>
                        <a:srgbClr val="002060"/>
                      </a:solidFill>
                      <a:prstDash val="solid"/>
                      <a:round/>
                      <a:headEnd type="none" w="med" len="med"/>
                      <a:tailEnd type="none" w="med" len="med"/>
                    </a:lnB>
                    <a:solidFill>
                      <a:srgbClr val="002060"/>
                    </a:solidFill>
                  </a:tcPr>
                </a:tc>
                <a:tc>
                  <a:txBody>
                    <a:bodyPr/>
                    <a:lstStyle/>
                    <a:p>
                      <a:r>
                        <a:rPr lang="en-US" sz="1200" dirty="0" err="1" smtClean="0"/>
                        <a:t>Alexa</a:t>
                      </a:r>
                      <a:r>
                        <a:rPr lang="en-US" sz="1200" dirty="0" smtClean="0"/>
                        <a:t> 700</a:t>
                      </a:r>
                      <a:endParaRPr lang="en-US" sz="1200" dirty="0"/>
                    </a:p>
                  </a:txBody>
                  <a:tcPr>
                    <a:lnB w="12700" cap="flat" cmpd="sng" algn="ctr">
                      <a:solidFill>
                        <a:srgbClr val="002060"/>
                      </a:solidFill>
                      <a:prstDash val="solid"/>
                      <a:round/>
                      <a:headEnd type="none" w="med" len="med"/>
                      <a:tailEnd type="none" w="med" len="med"/>
                    </a:lnB>
                    <a:solidFill>
                      <a:srgbClr val="002060"/>
                    </a:solidFill>
                  </a:tcPr>
                </a:tc>
                <a:tc>
                  <a:txBody>
                    <a:bodyPr/>
                    <a:lstStyle/>
                    <a:p>
                      <a:r>
                        <a:rPr lang="en-US" sz="1200" dirty="0" smtClean="0"/>
                        <a:t>V450</a:t>
                      </a:r>
                      <a:endParaRPr lang="en-US" sz="1200" dirty="0"/>
                    </a:p>
                  </a:txBody>
                  <a:tcPr>
                    <a:lnB w="12700" cap="flat" cmpd="sng" algn="ctr">
                      <a:solidFill>
                        <a:srgbClr val="002060"/>
                      </a:solidFill>
                      <a:prstDash val="solid"/>
                      <a:round/>
                      <a:headEnd type="none" w="med" len="med"/>
                      <a:tailEnd type="none" w="med" len="med"/>
                    </a:lnB>
                    <a:solidFill>
                      <a:srgbClr val="002060"/>
                    </a:solidFill>
                  </a:tcPr>
                </a:tc>
                <a:tc>
                  <a:txBody>
                    <a:bodyPr/>
                    <a:lstStyle/>
                    <a:p>
                      <a:r>
                        <a:rPr lang="en-US" sz="1200" dirty="0" err="1" smtClean="0"/>
                        <a:t>Qdot</a:t>
                      </a:r>
                      <a:r>
                        <a:rPr lang="en-US" sz="1200" dirty="0" smtClean="0"/>
                        <a:t> 655</a:t>
                      </a:r>
                      <a:endParaRPr lang="en-US" sz="1200" dirty="0"/>
                    </a:p>
                  </a:txBody>
                  <a:tcPr>
                    <a:lnB w="12700" cap="flat" cmpd="sng" algn="ctr">
                      <a:solidFill>
                        <a:srgbClr val="002060"/>
                      </a:solidFill>
                      <a:prstDash val="solid"/>
                      <a:round/>
                      <a:headEnd type="none" w="med" len="med"/>
                      <a:tailEnd type="none" w="med" len="med"/>
                    </a:lnB>
                    <a:solidFill>
                      <a:srgbClr val="002060"/>
                    </a:solidFill>
                  </a:tcPr>
                </a:tc>
                <a:tc>
                  <a:txBody>
                    <a:bodyPr/>
                    <a:lstStyle/>
                    <a:p>
                      <a:r>
                        <a:rPr lang="en-US" sz="1200" dirty="0" smtClean="0"/>
                        <a:t>APC-Cy7</a:t>
                      </a:r>
                      <a:endParaRPr lang="en-US" sz="1200" dirty="0"/>
                    </a:p>
                  </a:txBody>
                  <a:tcPr>
                    <a:lnB w="12700" cap="flat" cmpd="sng" algn="ctr">
                      <a:solidFill>
                        <a:srgbClr val="002060"/>
                      </a:solidFill>
                      <a:prstDash val="solid"/>
                      <a:round/>
                      <a:headEnd type="none" w="med" len="med"/>
                      <a:tailEnd type="none" w="med" len="med"/>
                    </a:lnB>
                    <a:solidFill>
                      <a:srgbClr val="002060"/>
                    </a:solidFill>
                  </a:tcPr>
                </a:tc>
                <a:tc>
                  <a:txBody>
                    <a:bodyPr/>
                    <a:lstStyle/>
                    <a:p>
                      <a:r>
                        <a:rPr lang="en-US" sz="1200" dirty="0" smtClean="0"/>
                        <a:t>Pac</a:t>
                      </a:r>
                      <a:r>
                        <a:rPr lang="en-US" sz="1200" baseline="0" dirty="0" smtClean="0"/>
                        <a:t> Orange</a:t>
                      </a:r>
                      <a:endParaRPr lang="en-US" sz="1200" dirty="0"/>
                    </a:p>
                  </a:txBody>
                  <a:tcPr>
                    <a:lnB w="12700" cap="flat" cmpd="sng" algn="ctr">
                      <a:solidFill>
                        <a:srgbClr val="002060"/>
                      </a:solidFill>
                      <a:prstDash val="solid"/>
                      <a:round/>
                      <a:headEnd type="none" w="med" len="med"/>
                      <a:tailEnd type="none" w="med" len="med"/>
                    </a:lnB>
                    <a:solidFill>
                      <a:srgbClr val="002060"/>
                    </a:solidFill>
                  </a:tcPr>
                </a:tc>
              </a:tr>
              <a:tr h="526243">
                <a:tc>
                  <a:txBody>
                    <a:bodyPr/>
                    <a:lstStyle/>
                    <a:p>
                      <a:r>
                        <a:rPr lang="en-US" sz="1400" b="1" dirty="0" smtClean="0"/>
                        <a:t>CD28</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CD27</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err="1" smtClean="0"/>
                        <a:t>IFNγ</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TNFα</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CD4</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CD8</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CD3</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CD45RA</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CCR7</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200" b="1" dirty="0" smtClean="0"/>
                        <a:t>CD14/CD20 +Live/Dead</a:t>
                      </a:r>
                      <a:endParaRPr lang="en-US" sz="12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26243">
                <a:tc>
                  <a:txBody>
                    <a:bodyPr/>
                    <a:lstStyle/>
                    <a:p>
                      <a:r>
                        <a:rPr lang="en-US" sz="1200" b="1" dirty="0" smtClean="0"/>
                        <a:t>MIP1β</a:t>
                      </a:r>
                      <a:endParaRPr lang="en-US" sz="12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CD107a</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err="1" smtClean="0"/>
                        <a:t>IFNγ</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TNFα</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IL-2</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CD8</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CD3</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CD45RA</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CCR7</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200" b="1" dirty="0" smtClean="0"/>
                        <a:t>CD14/CD20 +Live/Dead</a:t>
                      </a:r>
                      <a:endParaRPr lang="en-US" sz="12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262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MIP1β</a:t>
                      </a:r>
                    </a:p>
                  </a:txBody>
                  <a:tcPr anchor="ctr">
                    <a:lnT w="12700" cap="flat" cmpd="sng" algn="ctr">
                      <a:solidFill>
                        <a:srgbClr val="002060"/>
                      </a:solidFill>
                      <a:prstDash val="solid"/>
                      <a:round/>
                      <a:headEnd type="none" w="med" len="med"/>
                      <a:tailEnd type="none" w="med" len="med"/>
                    </a:lnT>
                  </a:tcPr>
                </a:tc>
                <a:tc>
                  <a:txBody>
                    <a:bodyPr/>
                    <a:lstStyle/>
                    <a:p>
                      <a:r>
                        <a:rPr lang="en-US" sz="1400" b="1" dirty="0" smtClean="0"/>
                        <a:t>CD154</a:t>
                      </a:r>
                      <a:endParaRPr lang="en-US" sz="1400" b="1" dirty="0"/>
                    </a:p>
                  </a:txBody>
                  <a:tcPr anchor="ctr">
                    <a:lnT w="12700" cap="flat" cmpd="sng" algn="ctr">
                      <a:solidFill>
                        <a:srgbClr val="002060"/>
                      </a:solidFill>
                      <a:prstDash val="solid"/>
                      <a:round/>
                      <a:headEnd type="none" w="med" len="med"/>
                      <a:tailEnd type="none" w="med" len="med"/>
                    </a:lnT>
                  </a:tcPr>
                </a:tc>
                <a:tc>
                  <a:txBody>
                    <a:bodyPr/>
                    <a:lstStyle/>
                    <a:p>
                      <a:r>
                        <a:rPr lang="en-US" sz="1400" b="1" dirty="0" smtClean="0"/>
                        <a:t>IL-17</a:t>
                      </a:r>
                      <a:endParaRPr lang="en-US" sz="1400" b="1" dirty="0"/>
                    </a:p>
                  </a:txBody>
                  <a:tcPr anchor="ctr">
                    <a:lnT w="12700" cap="flat" cmpd="sng" algn="ctr">
                      <a:solidFill>
                        <a:srgbClr val="002060"/>
                      </a:solidFill>
                      <a:prstDash val="solid"/>
                      <a:round/>
                      <a:headEnd type="none" w="med" len="med"/>
                      <a:tailEnd type="none" w="med" len="med"/>
                    </a:lnT>
                  </a:tcPr>
                </a:tc>
                <a:tc>
                  <a:txBody>
                    <a:bodyPr/>
                    <a:lstStyle/>
                    <a:p>
                      <a:r>
                        <a:rPr lang="en-US" sz="1400" b="1" dirty="0" smtClean="0"/>
                        <a:t>CCR5</a:t>
                      </a:r>
                      <a:endParaRPr lang="en-US" sz="1400" b="1" dirty="0"/>
                    </a:p>
                  </a:txBody>
                  <a:tcPr anchor="ctr">
                    <a:lnT w="12700" cap="flat" cmpd="sng" algn="ctr">
                      <a:solidFill>
                        <a:srgbClr val="002060"/>
                      </a:solidFill>
                      <a:prstDash val="solid"/>
                      <a:round/>
                      <a:headEnd type="none" w="med" len="med"/>
                      <a:tailEnd type="none" w="med" len="med"/>
                    </a:lnT>
                  </a:tcPr>
                </a:tc>
                <a:tc>
                  <a:txBody>
                    <a:bodyPr/>
                    <a:lstStyle/>
                    <a:p>
                      <a:r>
                        <a:rPr lang="en-US" sz="1400" b="1" dirty="0" smtClean="0"/>
                        <a:t>CD4</a:t>
                      </a:r>
                      <a:endParaRPr lang="en-US" sz="1400" b="1" dirty="0"/>
                    </a:p>
                  </a:txBody>
                  <a:tcPr anchor="ctr">
                    <a:lnT w="12700" cap="flat" cmpd="sng" algn="ctr">
                      <a:solidFill>
                        <a:srgbClr val="002060"/>
                      </a:solidFill>
                      <a:prstDash val="solid"/>
                      <a:round/>
                      <a:headEnd type="none" w="med" len="med"/>
                      <a:tailEnd type="none" w="med" len="med"/>
                    </a:lnT>
                  </a:tcPr>
                </a:tc>
                <a:tc>
                  <a:txBody>
                    <a:bodyPr/>
                    <a:lstStyle/>
                    <a:p>
                      <a:r>
                        <a:rPr lang="en-US" sz="1400" b="1" dirty="0" smtClean="0"/>
                        <a:t>CD8</a:t>
                      </a:r>
                      <a:endParaRPr lang="en-US" sz="1400" b="1" dirty="0"/>
                    </a:p>
                  </a:txBody>
                  <a:tcPr anchor="ctr">
                    <a:lnT w="12700" cap="flat" cmpd="sng" algn="ctr">
                      <a:solidFill>
                        <a:srgbClr val="002060"/>
                      </a:solidFill>
                      <a:prstDash val="solid"/>
                      <a:round/>
                      <a:headEnd type="none" w="med" len="med"/>
                      <a:tailEnd type="none" w="med" len="med"/>
                    </a:lnT>
                  </a:tcPr>
                </a:tc>
                <a:tc>
                  <a:txBody>
                    <a:bodyPr/>
                    <a:lstStyle/>
                    <a:p>
                      <a:r>
                        <a:rPr lang="en-US" sz="1400" b="1" dirty="0" smtClean="0"/>
                        <a:t>CD3</a:t>
                      </a:r>
                      <a:endParaRPr lang="en-US" sz="1400" b="1" dirty="0"/>
                    </a:p>
                  </a:txBody>
                  <a:tcPr anchor="ctr">
                    <a:lnT w="12700" cap="flat" cmpd="sng" algn="ctr">
                      <a:solidFill>
                        <a:srgbClr val="002060"/>
                      </a:solidFill>
                      <a:prstDash val="solid"/>
                      <a:round/>
                      <a:headEnd type="none" w="med" len="med"/>
                      <a:tailEnd type="none" w="med" len="med"/>
                    </a:lnT>
                  </a:tcPr>
                </a:tc>
                <a:tc>
                  <a:txBody>
                    <a:bodyPr/>
                    <a:lstStyle/>
                    <a:p>
                      <a:r>
                        <a:rPr lang="en-US" sz="1400" b="1" dirty="0" smtClean="0"/>
                        <a:t>CD45RA</a:t>
                      </a:r>
                      <a:endParaRPr lang="en-US" sz="1400" b="1" dirty="0"/>
                    </a:p>
                  </a:txBody>
                  <a:tcPr anchor="ctr">
                    <a:lnT w="12700" cap="flat" cmpd="sng" algn="ctr">
                      <a:solidFill>
                        <a:srgbClr val="002060"/>
                      </a:solidFill>
                      <a:prstDash val="solid"/>
                      <a:round/>
                      <a:headEnd type="none" w="med" len="med"/>
                      <a:tailEnd type="none" w="med" len="med"/>
                    </a:lnT>
                  </a:tcPr>
                </a:tc>
                <a:tc>
                  <a:txBody>
                    <a:bodyPr/>
                    <a:lstStyle/>
                    <a:p>
                      <a:r>
                        <a:rPr lang="en-US" sz="1400" b="1" dirty="0" smtClean="0"/>
                        <a:t>CCR7</a:t>
                      </a:r>
                      <a:endParaRPr lang="en-US" sz="1400" b="1" dirty="0"/>
                    </a:p>
                  </a:txBody>
                  <a:tcPr anchor="ctr">
                    <a:lnT w="12700" cap="flat" cmpd="sng" algn="ctr">
                      <a:solidFill>
                        <a:srgbClr val="002060"/>
                      </a:solidFill>
                      <a:prstDash val="solid"/>
                      <a:round/>
                      <a:headEnd type="none" w="med" len="med"/>
                      <a:tailEnd type="none" w="med" len="med"/>
                    </a:lnT>
                  </a:tcPr>
                </a:tc>
                <a:tc>
                  <a:txBody>
                    <a:bodyPr/>
                    <a:lstStyle/>
                    <a:p>
                      <a:r>
                        <a:rPr lang="en-US" sz="1200" b="1" dirty="0" smtClean="0"/>
                        <a:t>CD14/CD20 +Live/Dead</a:t>
                      </a:r>
                      <a:endParaRPr lang="en-US" sz="1200" b="1" dirty="0"/>
                    </a:p>
                  </a:txBody>
                  <a:tcPr anchor="ctr">
                    <a:lnT w="12700" cap="flat" cmpd="sng" algn="ctr">
                      <a:solidFill>
                        <a:srgbClr val="002060"/>
                      </a:solidFill>
                      <a:prstDash val="solid"/>
                      <a:round/>
                      <a:headEnd type="none" w="med" len="med"/>
                      <a:tailEnd type="none" w="med" len="med"/>
                    </a:lnT>
                  </a:tcPr>
                </a:tc>
              </a:tr>
            </a:tbl>
          </a:graphicData>
        </a:graphic>
      </p:graphicFrame>
      <p:sp>
        <p:nvSpPr>
          <p:cNvPr id="7" name="Rectangle 6"/>
          <p:cNvSpPr/>
          <p:nvPr/>
        </p:nvSpPr>
        <p:spPr>
          <a:xfrm>
            <a:off x="457200" y="4004712"/>
            <a:ext cx="8229600" cy="652221"/>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391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1482" y="251060"/>
            <a:ext cx="5315850" cy="646331"/>
          </a:xfrm>
          <a:prstGeom prst="rect">
            <a:avLst/>
          </a:prstGeom>
          <a:noFill/>
        </p:spPr>
        <p:txBody>
          <a:bodyPr wrap="square" rtlCol="0">
            <a:spAutoFit/>
          </a:bodyPr>
          <a:lstStyle/>
          <a:p>
            <a:pPr algn="ctr"/>
            <a:r>
              <a:rPr lang="en-US" sz="3600" b="1" dirty="0" smtClean="0">
                <a:solidFill>
                  <a:srgbClr val="000090"/>
                </a:solidFill>
                <a:latin typeface="+mj-lt"/>
              </a:rPr>
              <a:t>Gating Strategy</a:t>
            </a:r>
            <a:endParaRPr lang="en-US" sz="3600" b="1" dirty="0">
              <a:solidFill>
                <a:srgbClr val="000090"/>
              </a:solidFill>
              <a:latin typeface="+mj-lt"/>
            </a:endParaRPr>
          </a:p>
        </p:txBody>
      </p:sp>
      <p:sp>
        <p:nvSpPr>
          <p:cNvPr id="7" name="Left Arrow 6"/>
          <p:cNvSpPr/>
          <p:nvPr/>
        </p:nvSpPr>
        <p:spPr>
          <a:xfrm rot="10800000" flipV="1">
            <a:off x="2672098" y="1874649"/>
            <a:ext cx="502517" cy="199466"/>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Left Arrow 7"/>
          <p:cNvSpPr/>
          <p:nvPr/>
        </p:nvSpPr>
        <p:spPr>
          <a:xfrm rot="10800000" flipV="1">
            <a:off x="5436011" y="2074116"/>
            <a:ext cx="574391" cy="199465"/>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3"/>
          <a:stretch>
            <a:fillRect/>
          </a:stretch>
        </p:blipFill>
        <p:spPr>
          <a:xfrm>
            <a:off x="847722" y="1290286"/>
            <a:ext cx="1649093" cy="1660625"/>
          </a:xfrm>
          <a:prstGeom prst="rect">
            <a:avLst/>
          </a:prstGeom>
        </p:spPr>
      </p:pic>
      <p:sp>
        <p:nvSpPr>
          <p:cNvPr id="3" name="TextBox 2"/>
          <p:cNvSpPr txBox="1"/>
          <p:nvPr/>
        </p:nvSpPr>
        <p:spPr>
          <a:xfrm>
            <a:off x="1028484" y="962686"/>
            <a:ext cx="1468331" cy="307777"/>
          </a:xfrm>
          <a:prstGeom prst="rect">
            <a:avLst/>
          </a:prstGeom>
          <a:noFill/>
        </p:spPr>
        <p:txBody>
          <a:bodyPr wrap="square" rtlCol="0">
            <a:spAutoFit/>
          </a:bodyPr>
          <a:lstStyle/>
          <a:p>
            <a:pPr algn="ctr"/>
            <a:r>
              <a:rPr lang="en-US" sz="1400" b="1" dirty="0" smtClean="0"/>
              <a:t>Lymphocytes</a:t>
            </a:r>
            <a:endParaRPr lang="en-US" sz="1400" b="1" dirty="0"/>
          </a:p>
        </p:txBody>
      </p:sp>
      <p:pic>
        <p:nvPicPr>
          <p:cNvPr id="11" name="Picture 10"/>
          <p:cNvPicPr>
            <a:picLocks noChangeAspect="1"/>
          </p:cNvPicPr>
          <p:nvPr/>
        </p:nvPicPr>
        <p:blipFill>
          <a:blip r:embed="rId4"/>
          <a:stretch>
            <a:fillRect/>
          </a:stretch>
        </p:blipFill>
        <p:spPr>
          <a:xfrm>
            <a:off x="3413588" y="1270463"/>
            <a:ext cx="1702007" cy="1713909"/>
          </a:xfrm>
          <a:prstGeom prst="rect">
            <a:avLst/>
          </a:prstGeom>
        </p:spPr>
      </p:pic>
      <p:sp>
        <p:nvSpPr>
          <p:cNvPr id="12" name="TextBox 11"/>
          <p:cNvSpPr txBox="1"/>
          <p:nvPr/>
        </p:nvSpPr>
        <p:spPr>
          <a:xfrm>
            <a:off x="3550723" y="982509"/>
            <a:ext cx="1657470" cy="307777"/>
          </a:xfrm>
          <a:prstGeom prst="rect">
            <a:avLst/>
          </a:prstGeom>
          <a:noFill/>
        </p:spPr>
        <p:txBody>
          <a:bodyPr wrap="square" rtlCol="0">
            <a:spAutoFit/>
          </a:bodyPr>
          <a:lstStyle/>
          <a:p>
            <a:pPr algn="ctr"/>
            <a:r>
              <a:rPr lang="en-US" sz="1400" b="1" dirty="0" err="1" smtClean="0"/>
              <a:t>Singlets</a:t>
            </a:r>
            <a:endParaRPr lang="en-US" sz="1400" b="1" dirty="0"/>
          </a:p>
        </p:txBody>
      </p:sp>
      <p:pic>
        <p:nvPicPr>
          <p:cNvPr id="13" name="Picture 12"/>
          <p:cNvPicPr>
            <a:picLocks noChangeAspect="1"/>
          </p:cNvPicPr>
          <p:nvPr/>
        </p:nvPicPr>
        <p:blipFill>
          <a:blip r:embed="rId5"/>
          <a:stretch>
            <a:fillRect/>
          </a:stretch>
        </p:blipFill>
        <p:spPr>
          <a:xfrm>
            <a:off x="6212545" y="1250640"/>
            <a:ext cx="1809574" cy="1822228"/>
          </a:xfrm>
          <a:prstGeom prst="rect">
            <a:avLst/>
          </a:prstGeom>
        </p:spPr>
      </p:pic>
      <p:sp>
        <p:nvSpPr>
          <p:cNvPr id="14" name="TextBox 13"/>
          <p:cNvSpPr txBox="1"/>
          <p:nvPr/>
        </p:nvSpPr>
        <p:spPr>
          <a:xfrm>
            <a:off x="6380238" y="942863"/>
            <a:ext cx="1641881" cy="307777"/>
          </a:xfrm>
          <a:prstGeom prst="rect">
            <a:avLst/>
          </a:prstGeom>
          <a:noFill/>
        </p:spPr>
        <p:txBody>
          <a:bodyPr wrap="square" rtlCol="0">
            <a:spAutoFit/>
          </a:bodyPr>
          <a:lstStyle/>
          <a:p>
            <a:pPr algn="ctr"/>
            <a:r>
              <a:rPr lang="en-US" sz="1400" b="1" dirty="0" smtClean="0"/>
              <a:t>Live CD3 cells</a:t>
            </a:r>
            <a:endParaRPr lang="en-US" sz="1400" b="1" dirty="0"/>
          </a:p>
        </p:txBody>
      </p:sp>
    </p:spTree>
    <p:extLst>
      <p:ext uri="{BB962C8B-B14F-4D97-AF65-F5344CB8AC3E}">
        <p14:creationId xmlns:p14="http://schemas.microsoft.com/office/powerpoint/2010/main" val="3024308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1482" y="251060"/>
            <a:ext cx="5315850" cy="646331"/>
          </a:xfrm>
          <a:prstGeom prst="rect">
            <a:avLst/>
          </a:prstGeom>
          <a:noFill/>
        </p:spPr>
        <p:txBody>
          <a:bodyPr wrap="square" rtlCol="0">
            <a:spAutoFit/>
          </a:bodyPr>
          <a:lstStyle/>
          <a:p>
            <a:pPr algn="ctr"/>
            <a:r>
              <a:rPr lang="en-US" sz="3600" b="1" dirty="0" smtClean="0">
                <a:solidFill>
                  <a:srgbClr val="000090"/>
                </a:solidFill>
                <a:latin typeface="+mj-lt"/>
              </a:rPr>
              <a:t>Gating Strategy</a:t>
            </a:r>
            <a:endParaRPr lang="en-US" sz="3600" b="1" dirty="0">
              <a:solidFill>
                <a:srgbClr val="000090"/>
              </a:solidFill>
              <a:latin typeface="+mj-lt"/>
            </a:endParaRPr>
          </a:p>
        </p:txBody>
      </p:sp>
      <p:sp>
        <p:nvSpPr>
          <p:cNvPr id="7" name="Left Arrow 6"/>
          <p:cNvSpPr/>
          <p:nvPr/>
        </p:nvSpPr>
        <p:spPr>
          <a:xfrm rot="10800000" flipV="1">
            <a:off x="2672098" y="1874649"/>
            <a:ext cx="502517" cy="199466"/>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Left Arrow 7"/>
          <p:cNvSpPr/>
          <p:nvPr/>
        </p:nvSpPr>
        <p:spPr>
          <a:xfrm rot="10800000" flipV="1">
            <a:off x="5436011" y="2074116"/>
            <a:ext cx="574391" cy="199465"/>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Left Arrow 9"/>
          <p:cNvSpPr/>
          <p:nvPr/>
        </p:nvSpPr>
        <p:spPr>
          <a:xfrm rot="18642604" flipV="1">
            <a:off x="5364417" y="3050737"/>
            <a:ext cx="910088" cy="228635"/>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2" name="Picture 1"/>
          <p:cNvPicPr>
            <a:picLocks noChangeAspect="1"/>
          </p:cNvPicPr>
          <p:nvPr/>
        </p:nvPicPr>
        <p:blipFill>
          <a:blip r:embed="rId3"/>
          <a:stretch>
            <a:fillRect/>
          </a:stretch>
        </p:blipFill>
        <p:spPr>
          <a:xfrm>
            <a:off x="847722" y="1290286"/>
            <a:ext cx="1649093" cy="1660625"/>
          </a:xfrm>
          <a:prstGeom prst="rect">
            <a:avLst/>
          </a:prstGeom>
        </p:spPr>
      </p:pic>
      <p:sp>
        <p:nvSpPr>
          <p:cNvPr id="3" name="TextBox 2"/>
          <p:cNvSpPr txBox="1"/>
          <p:nvPr/>
        </p:nvSpPr>
        <p:spPr>
          <a:xfrm>
            <a:off x="1028484" y="962686"/>
            <a:ext cx="1468331" cy="307777"/>
          </a:xfrm>
          <a:prstGeom prst="rect">
            <a:avLst/>
          </a:prstGeom>
          <a:noFill/>
        </p:spPr>
        <p:txBody>
          <a:bodyPr wrap="square" rtlCol="0">
            <a:spAutoFit/>
          </a:bodyPr>
          <a:lstStyle/>
          <a:p>
            <a:pPr algn="ctr"/>
            <a:r>
              <a:rPr lang="en-US" sz="1400" b="1" dirty="0" smtClean="0"/>
              <a:t>Lymphocytes</a:t>
            </a:r>
            <a:endParaRPr lang="en-US" sz="1400" b="1" dirty="0"/>
          </a:p>
        </p:txBody>
      </p:sp>
      <p:pic>
        <p:nvPicPr>
          <p:cNvPr id="11" name="Picture 10"/>
          <p:cNvPicPr>
            <a:picLocks noChangeAspect="1"/>
          </p:cNvPicPr>
          <p:nvPr/>
        </p:nvPicPr>
        <p:blipFill>
          <a:blip r:embed="rId4"/>
          <a:stretch>
            <a:fillRect/>
          </a:stretch>
        </p:blipFill>
        <p:spPr>
          <a:xfrm>
            <a:off x="3413588" y="1270463"/>
            <a:ext cx="1702007" cy="1713909"/>
          </a:xfrm>
          <a:prstGeom prst="rect">
            <a:avLst/>
          </a:prstGeom>
        </p:spPr>
      </p:pic>
      <p:sp>
        <p:nvSpPr>
          <p:cNvPr id="12" name="TextBox 11"/>
          <p:cNvSpPr txBox="1"/>
          <p:nvPr/>
        </p:nvSpPr>
        <p:spPr>
          <a:xfrm>
            <a:off x="3550723" y="982509"/>
            <a:ext cx="1657470" cy="307777"/>
          </a:xfrm>
          <a:prstGeom prst="rect">
            <a:avLst/>
          </a:prstGeom>
          <a:noFill/>
        </p:spPr>
        <p:txBody>
          <a:bodyPr wrap="square" rtlCol="0">
            <a:spAutoFit/>
          </a:bodyPr>
          <a:lstStyle/>
          <a:p>
            <a:pPr algn="ctr"/>
            <a:r>
              <a:rPr lang="en-US" sz="1400" b="1" dirty="0" err="1" smtClean="0"/>
              <a:t>Singlets</a:t>
            </a:r>
            <a:endParaRPr lang="en-US" sz="1400" b="1" dirty="0"/>
          </a:p>
        </p:txBody>
      </p:sp>
      <p:pic>
        <p:nvPicPr>
          <p:cNvPr id="13" name="Picture 12"/>
          <p:cNvPicPr>
            <a:picLocks noChangeAspect="1"/>
          </p:cNvPicPr>
          <p:nvPr/>
        </p:nvPicPr>
        <p:blipFill>
          <a:blip r:embed="rId5"/>
          <a:stretch>
            <a:fillRect/>
          </a:stretch>
        </p:blipFill>
        <p:spPr>
          <a:xfrm>
            <a:off x="6212545" y="1250640"/>
            <a:ext cx="1809574" cy="1822228"/>
          </a:xfrm>
          <a:prstGeom prst="rect">
            <a:avLst/>
          </a:prstGeom>
        </p:spPr>
      </p:pic>
      <p:sp>
        <p:nvSpPr>
          <p:cNvPr id="14" name="TextBox 13"/>
          <p:cNvSpPr txBox="1"/>
          <p:nvPr/>
        </p:nvSpPr>
        <p:spPr>
          <a:xfrm>
            <a:off x="6380238" y="942863"/>
            <a:ext cx="1641881" cy="307777"/>
          </a:xfrm>
          <a:prstGeom prst="rect">
            <a:avLst/>
          </a:prstGeom>
          <a:noFill/>
        </p:spPr>
        <p:txBody>
          <a:bodyPr wrap="square" rtlCol="0">
            <a:spAutoFit/>
          </a:bodyPr>
          <a:lstStyle/>
          <a:p>
            <a:pPr algn="ctr"/>
            <a:r>
              <a:rPr lang="en-US" sz="1400" b="1" dirty="0" smtClean="0"/>
              <a:t>Live CD3 cells</a:t>
            </a:r>
            <a:endParaRPr lang="en-US" sz="1400" b="1" dirty="0"/>
          </a:p>
        </p:txBody>
      </p:sp>
      <p:pic>
        <p:nvPicPr>
          <p:cNvPr id="15" name="Picture 14"/>
          <p:cNvPicPr>
            <a:picLocks noChangeAspect="1"/>
          </p:cNvPicPr>
          <p:nvPr/>
        </p:nvPicPr>
        <p:blipFill>
          <a:blip r:embed="rId6"/>
          <a:stretch>
            <a:fillRect/>
          </a:stretch>
        </p:blipFill>
        <p:spPr>
          <a:xfrm>
            <a:off x="3413588" y="3644677"/>
            <a:ext cx="2326746" cy="2343017"/>
          </a:xfrm>
          <a:prstGeom prst="rect">
            <a:avLst/>
          </a:prstGeom>
        </p:spPr>
      </p:pic>
      <p:sp>
        <p:nvSpPr>
          <p:cNvPr id="16" name="TextBox 15"/>
          <p:cNvSpPr txBox="1"/>
          <p:nvPr/>
        </p:nvSpPr>
        <p:spPr>
          <a:xfrm>
            <a:off x="3563696" y="3323672"/>
            <a:ext cx="2083167" cy="307776"/>
          </a:xfrm>
          <a:prstGeom prst="rect">
            <a:avLst/>
          </a:prstGeom>
          <a:noFill/>
        </p:spPr>
        <p:txBody>
          <a:bodyPr wrap="square" rtlCol="0">
            <a:spAutoFit/>
          </a:bodyPr>
          <a:lstStyle/>
          <a:p>
            <a:pPr algn="ctr"/>
            <a:r>
              <a:rPr lang="en-US" sz="1400" b="1" dirty="0" smtClean="0"/>
              <a:t>CD4 </a:t>
            </a:r>
            <a:r>
              <a:rPr lang="en-US" sz="1400" b="1" dirty="0" err="1" smtClean="0"/>
              <a:t>vs</a:t>
            </a:r>
            <a:r>
              <a:rPr lang="en-US" sz="1400" b="1" dirty="0" smtClean="0"/>
              <a:t> CD8 cells</a:t>
            </a:r>
            <a:endParaRPr lang="en-US" sz="1400" b="1" dirty="0"/>
          </a:p>
        </p:txBody>
      </p:sp>
    </p:spTree>
    <p:extLst>
      <p:ext uri="{BB962C8B-B14F-4D97-AF65-F5344CB8AC3E}">
        <p14:creationId xmlns:p14="http://schemas.microsoft.com/office/powerpoint/2010/main" val="3024308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1482" y="251060"/>
            <a:ext cx="5315850" cy="646331"/>
          </a:xfrm>
          <a:prstGeom prst="rect">
            <a:avLst/>
          </a:prstGeom>
          <a:noFill/>
        </p:spPr>
        <p:txBody>
          <a:bodyPr wrap="square" rtlCol="0">
            <a:spAutoFit/>
          </a:bodyPr>
          <a:lstStyle/>
          <a:p>
            <a:pPr algn="ctr"/>
            <a:r>
              <a:rPr lang="en-US" sz="3600" b="1" dirty="0" smtClean="0">
                <a:solidFill>
                  <a:srgbClr val="000090"/>
                </a:solidFill>
                <a:latin typeface="+mj-lt"/>
              </a:rPr>
              <a:t>Gating Strategy</a:t>
            </a:r>
            <a:endParaRPr lang="en-US" sz="3600" b="1" dirty="0">
              <a:solidFill>
                <a:srgbClr val="000090"/>
              </a:solidFill>
              <a:latin typeface="+mj-lt"/>
            </a:endParaRPr>
          </a:p>
        </p:txBody>
      </p:sp>
      <p:sp>
        <p:nvSpPr>
          <p:cNvPr id="6" name="Left Arrow 5"/>
          <p:cNvSpPr/>
          <p:nvPr/>
        </p:nvSpPr>
        <p:spPr>
          <a:xfrm rot="10800000">
            <a:off x="5808623" y="5065348"/>
            <a:ext cx="516819" cy="206755"/>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Left Arrow 6"/>
          <p:cNvSpPr/>
          <p:nvPr/>
        </p:nvSpPr>
        <p:spPr>
          <a:xfrm rot="10800000" flipV="1">
            <a:off x="2672098" y="1874649"/>
            <a:ext cx="502517" cy="199466"/>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Left Arrow 7"/>
          <p:cNvSpPr/>
          <p:nvPr/>
        </p:nvSpPr>
        <p:spPr>
          <a:xfrm rot="10800000" flipV="1">
            <a:off x="5436011" y="2074116"/>
            <a:ext cx="574391" cy="199465"/>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Left Arrow 9"/>
          <p:cNvSpPr/>
          <p:nvPr/>
        </p:nvSpPr>
        <p:spPr>
          <a:xfrm rot="18642604" flipV="1">
            <a:off x="5364417" y="3050737"/>
            <a:ext cx="910088" cy="228635"/>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2" name="Picture 1"/>
          <p:cNvPicPr>
            <a:picLocks noChangeAspect="1"/>
          </p:cNvPicPr>
          <p:nvPr/>
        </p:nvPicPr>
        <p:blipFill>
          <a:blip r:embed="rId3"/>
          <a:stretch>
            <a:fillRect/>
          </a:stretch>
        </p:blipFill>
        <p:spPr>
          <a:xfrm>
            <a:off x="847722" y="1290286"/>
            <a:ext cx="1649093" cy="1660625"/>
          </a:xfrm>
          <a:prstGeom prst="rect">
            <a:avLst/>
          </a:prstGeom>
        </p:spPr>
      </p:pic>
      <p:sp>
        <p:nvSpPr>
          <p:cNvPr id="3" name="TextBox 2"/>
          <p:cNvSpPr txBox="1"/>
          <p:nvPr/>
        </p:nvSpPr>
        <p:spPr>
          <a:xfrm>
            <a:off x="1028484" y="962686"/>
            <a:ext cx="1468331" cy="307777"/>
          </a:xfrm>
          <a:prstGeom prst="rect">
            <a:avLst/>
          </a:prstGeom>
          <a:noFill/>
        </p:spPr>
        <p:txBody>
          <a:bodyPr wrap="square" rtlCol="0">
            <a:spAutoFit/>
          </a:bodyPr>
          <a:lstStyle/>
          <a:p>
            <a:pPr algn="ctr"/>
            <a:r>
              <a:rPr lang="en-US" sz="1400" b="1" dirty="0" smtClean="0"/>
              <a:t>Lymphocytes</a:t>
            </a:r>
            <a:endParaRPr lang="en-US" sz="1400" b="1" dirty="0"/>
          </a:p>
        </p:txBody>
      </p:sp>
      <p:pic>
        <p:nvPicPr>
          <p:cNvPr id="11" name="Picture 10"/>
          <p:cNvPicPr>
            <a:picLocks noChangeAspect="1"/>
          </p:cNvPicPr>
          <p:nvPr/>
        </p:nvPicPr>
        <p:blipFill>
          <a:blip r:embed="rId4"/>
          <a:stretch>
            <a:fillRect/>
          </a:stretch>
        </p:blipFill>
        <p:spPr>
          <a:xfrm>
            <a:off x="3413588" y="1270463"/>
            <a:ext cx="1702007" cy="1713909"/>
          </a:xfrm>
          <a:prstGeom prst="rect">
            <a:avLst/>
          </a:prstGeom>
        </p:spPr>
      </p:pic>
      <p:sp>
        <p:nvSpPr>
          <p:cNvPr id="12" name="TextBox 11"/>
          <p:cNvSpPr txBox="1"/>
          <p:nvPr/>
        </p:nvSpPr>
        <p:spPr>
          <a:xfrm>
            <a:off x="3550723" y="982509"/>
            <a:ext cx="1657470" cy="307777"/>
          </a:xfrm>
          <a:prstGeom prst="rect">
            <a:avLst/>
          </a:prstGeom>
          <a:noFill/>
        </p:spPr>
        <p:txBody>
          <a:bodyPr wrap="square" rtlCol="0">
            <a:spAutoFit/>
          </a:bodyPr>
          <a:lstStyle/>
          <a:p>
            <a:pPr algn="ctr"/>
            <a:r>
              <a:rPr lang="en-US" sz="1400" b="1" dirty="0" err="1" smtClean="0"/>
              <a:t>Singlets</a:t>
            </a:r>
            <a:endParaRPr lang="en-US" sz="1400" b="1" dirty="0"/>
          </a:p>
        </p:txBody>
      </p:sp>
      <p:pic>
        <p:nvPicPr>
          <p:cNvPr id="13" name="Picture 12"/>
          <p:cNvPicPr>
            <a:picLocks noChangeAspect="1"/>
          </p:cNvPicPr>
          <p:nvPr/>
        </p:nvPicPr>
        <p:blipFill>
          <a:blip r:embed="rId5"/>
          <a:stretch>
            <a:fillRect/>
          </a:stretch>
        </p:blipFill>
        <p:spPr>
          <a:xfrm>
            <a:off x="6212545" y="1250640"/>
            <a:ext cx="1809574" cy="1822228"/>
          </a:xfrm>
          <a:prstGeom prst="rect">
            <a:avLst/>
          </a:prstGeom>
        </p:spPr>
      </p:pic>
      <p:sp>
        <p:nvSpPr>
          <p:cNvPr id="14" name="TextBox 13"/>
          <p:cNvSpPr txBox="1"/>
          <p:nvPr/>
        </p:nvSpPr>
        <p:spPr>
          <a:xfrm>
            <a:off x="6380238" y="942863"/>
            <a:ext cx="1641881" cy="307777"/>
          </a:xfrm>
          <a:prstGeom prst="rect">
            <a:avLst/>
          </a:prstGeom>
          <a:noFill/>
        </p:spPr>
        <p:txBody>
          <a:bodyPr wrap="square" rtlCol="0">
            <a:spAutoFit/>
          </a:bodyPr>
          <a:lstStyle/>
          <a:p>
            <a:pPr algn="ctr"/>
            <a:r>
              <a:rPr lang="en-US" sz="1400" b="1" dirty="0" smtClean="0"/>
              <a:t>Live CD3 cells</a:t>
            </a:r>
            <a:endParaRPr lang="en-US" sz="1400" b="1" dirty="0"/>
          </a:p>
        </p:txBody>
      </p:sp>
      <p:pic>
        <p:nvPicPr>
          <p:cNvPr id="15" name="Picture 14"/>
          <p:cNvPicPr>
            <a:picLocks noChangeAspect="1"/>
          </p:cNvPicPr>
          <p:nvPr/>
        </p:nvPicPr>
        <p:blipFill>
          <a:blip r:embed="rId6"/>
          <a:stretch>
            <a:fillRect/>
          </a:stretch>
        </p:blipFill>
        <p:spPr>
          <a:xfrm>
            <a:off x="3413588" y="3644677"/>
            <a:ext cx="2326746" cy="2343017"/>
          </a:xfrm>
          <a:prstGeom prst="rect">
            <a:avLst/>
          </a:prstGeom>
        </p:spPr>
      </p:pic>
      <p:sp>
        <p:nvSpPr>
          <p:cNvPr id="16" name="TextBox 15"/>
          <p:cNvSpPr txBox="1"/>
          <p:nvPr/>
        </p:nvSpPr>
        <p:spPr>
          <a:xfrm>
            <a:off x="3563696" y="3323672"/>
            <a:ext cx="2083167" cy="307776"/>
          </a:xfrm>
          <a:prstGeom prst="rect">
            <a:avLst/>
          </a:prstGeom>
          <a:noFill/>
        </p:spPr>
        <p:txBody>
          <a:bodyPr wrap="square" rtlCol="0">
            <a:spAutoFit/>
          </a:bodyPr>
          <a:lstStyle/>
          <a:p>
            <a:pPr algn="ctr"/>
            <a:r>
              <a:rPr lang="en-US" sz="1400" b="1" dirty="0" smtClean="0"/>
              <a:t>CD4 </a:t>
            </a:r>
            <a:r>
              <a:rPr lang="en-US" sz="1400" b="1" dirty="0" err="1" smtClean="0"/>
              <a:t>vs</a:t>
            </a:r>
            <a:r>
              <a:rPr lang="en-US" sz="1400" b="1" dirty="0" smtClean="0"/>
              <a:t> CD8 cells</a:t>
            </a:r>
            <a:endParaRPr lang="en-US" sz="1400" b="1" dirty="0"/>
          </a:p>
        </p:txBody>
      </p:sp>
      <p:pic>
        <p:nvPicPr>
          <p:cNvPr id="22" name="Picture 21"/>
          <p:cNvPicPr>
            <a:picLocks noChangeAspect="1"/>
          </p:cNvPicPr>
          <p:nvPr/>
        </p:nvPicPr>
        <p:blipFill>
          <a:blip r:embed="rId7"/>
          <a:stretch>
            <a:fillRect/>
          </a:stretch>
        </p:blipFill>
        <p:spPr>
          <a:xfrm>
            <a:off x="1039468" y="3571890"/>
            <a:ext cx="1589662" cy="1600778"/>
          </a:xfrm>
          <a:prstGeom prst="rect">
            <a:avLst/>
          </a:prstGeom>
        </p:spPr>
      </p:pic>
      <p:sp>
        <p:nvSpPr>
          <p:cNvPr id="23" name="Left Arrow 22"/>
          <p:cNvSpPr/>
          <p:nvPr/>
        </p:nvSpPr>
        <p:spPr>
          <a:xfrm>
            <a:off x="2805099" y="4158980"/>
            <a:ext cx="695575" cy="213299"/>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8"/>
          <a:stretch>
            <a:fillRect/>
          </a:stretch>
        </p:blipFill>
        <p:spPr>
          <a:xfrm>
            <a:off x="6540083" y="4766691"/>
            <a:ext cx="1616544" cy="1627849"/>
          </a:xfrm>
          <a:prstGeom prst="rect">
            <a:avLst/>
          </a:prstGeom>
        </p:spPr>
      </p:pic>
    </p:spTree>
    <p:extLst>
      <p:ext uri="{BB962C8B-B14F-4D97-AF65-F5344CB8AC3E}">
        <p14:creationId xmlns:p14="http://schemas.microsoft.com/office/powerpoint/2010/main" val="3024308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95107" y="1906721"/>
            <a:ext cx="5734857" cy="4196237"/>
          </a:xfrm>
          <a:prstGeom prst="rect">
            <a:avLst/>
          </a:prstGeom>
        </p:spPr>
      </p:pic>
      <p:sp>
        <p:nvSpPr>
          <p:cNvPr id="6" name="Title 5"/>
          <p:cNvSpPr>
            <a:spLocks noGrp="1"/>
          </p:cNvSpPr>
          <p:nvPr>
            <p:ph type="title"/>
          </p:nvPr>
        </p:nvSpPr>
        <p:spPr>
          <a:xfrm>
            <a:off x="323273" y="177997"/>
            <a:ext cx="8506691" cy="1413611"/>
          </a:xfrm>
        </p:spPr>
        <p:txBody>
          <a:bodyPr>
            <a:noAutofit/>
          </a:bodyPr>
          <a:lstStyle/>
          <a:p>
            <a:r>
              <a:rPr lang="en-US" sz="3200" b="1" dirty="0" smtClean="0">
                <a:solidFill>
                  <a:srgbClr val="000090"/>
                </a:solidFill>
              </a:rPr>
              <a:t>Belatacept treated patients show no difference in TNFα/</a:t>
            </a:r>
            <a:r>
              <a:rPr lang="en-US" sz="3200" b="1" dirty="0" err="1" smtClean="0">
                <a:solidFill>
                  <a:srgbClr val="000090"/>
                </a:solidFill>
              </a:rPr>
              <a:t>IFNγ</a:t>
            </a:r>
            <a:r>
              <a:rPr lang="en-US" sz="3200" b="1" dirty="0" smtClean="0">
                <a:solidFill>
                  <a:srgbClr val="000090"/>
                </a:solidFill>
              </a:rPr>
              <a:t> production in CD4 cells compared to Tacrolimus</a:t>
            </a:r>
            <a:endParaRPr lang="en-US" sz="3200" dirty="0"/>
          </a:p>
        </p:txBody>
      </p:sp>
      <p:pic>
        <p:nvPicPr>
          <p:cNvPr id="2" name="Picture 1"/>
          <p:cNvPicPr>
            <a:picLocks noChangeAspect="1"/>
          </p:cNvPicPr>
          <p:nvPr/>
        </p:nvPicPr>
        <p:blipFill>
          <a:blip r:embed="rId4"/>
          <a:stretch>
            <a:fillRect/>
          </a:stretch>
        </p:blipFill>
        <p:spPr>
          <a:xfrm>
            <a:off x="493646" y="2852772"/>
            <a:ext cx="2077438" cy="2091966"/>
          </a:xfrm>
          <a:prstGeom prst="rect">
            <a:avLst/>
          </a:prstGeom>
        </p:spPr>
      </p:pic>
      <p:sp>
        <p:nvSpPr>
          <p:cNvPr id="5" name="TextBox 4"/>
          <p:cNvSpPr txBox="1"/>
          <p:nvPr/>
        </p:nvSpPr>
        <p:spPr>
          <a:xfrm>
            <a:off x="681124" y="2391107"/>
            <a:ext cx="1687419" cy="461665"/>
          </a:xfrm>
          <a:prstGeom prst="rect">
            <a:avLst/>
          </a:prstGeom>
          <a:noFill/>
        </p:spPr>
        <p:txBody>
          <a:bodyPr wrap="square" rtlCol="0">
            <a:spAutoFit/>
          </a:bodyPr>
          <a:lstStyle/>
          <a:p>
            <a:r>
              <a:rPr lang="en-US" sz="1200" b="1" dirty="0" smtClean="0"/>
              <a:t>Belatacept patient</a:t>
            </a:r>
          </a:p>
          <a:p>
            <a:r>
              <a:rPr lang="en-US" sz="1200" b="1" dirty="0" smtClean="0"/>
              <a:t>CD4 EBV stimulated</a:t>
            </a:r>
            <a:endParaRPr lang="en-US" sz="1200" b="1" dirty="0"/>
          </a:p>
        </p:txBody>
      </p:sp>
    </p:spTree>
    <p:extLst>
      <p:ext uri="{BB962C8B-B14F-4D97-AF65-F5344CB8AC3E}">
        <p14:creationId xmlns:p14="http://schemas.microsoft.com/office/powerpoint/2010/main" val="2645900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7671" y="140574"/>
            <a:ext cx="8286495" cy="1569660"/>
          </a:xfrm>
          <a:prstGeom prst="rect">
            <a:avLst/>
          </a:prstGeom>
          <a:noFill/>
        </p:spPr>
        <p:txBody>
          <a:bodyPr wrap="square" rtlCol="0">
            <a:spAutoFit/>
          </a:bodyPr>
          <a:lstStyle/>
          <a:p>
            <a:pPr algn="ctr"/>
            <a:r>
              <a:rPr lang="en-US" sz="3200" b="1" dirty="0" smtClean="0">
                <a:solidFill>
                  <a:srgbClr val="000090"/>
                </a:solidFill>
                <a:latin typeface="+mj-lt"/>
              </a:rPr>
              <a:t>Belatacept treated patients show no difference in TNFα/</a:t>
            </a:r>
            <a:r>
              <a:rPr lang="en-US" sz="3200" b="1" dirty="0" err="1" smtClean="0">
                <a:solidFill>
                  <a:srgbClr val="000090"/>
                </a:solidFill>
                <a:latin typeface="+mj-lt"/>
              </a:rPr>
              <a:t>IFNγ</a:t>
            </a:r>
            <a:r>
              <a:rPr lang="en-US" sz="3200" b="1" dirty="0" smtClean="0">
                <a:solidFill>
                  <a:srgbClr val="000090"/>
                </a:solidFill>
                <a:latin typeface="+mj-lt"/>
              </a:rPr>
              <a:t> production in CD8 cells compared to Tacrolimus</a:t>
            </a:r>
            <a:endParaRPr lang="en-US" sz="3200" b="1" dirty="0">
              <a:solidFill>
                <a:srgbClr val="000090"/>
              </a:solidFill>
              <a:latin typeface="+mj-lt"/>
            </a:endParaRPr>
          </a:p>
        </p:txBody>
      </p:sp>
      <p:pic>
        <p:nvPicPr>
          <p:cNvPr id="10" name="Picture 9"/>
          <p:cNvPicPr>
            <a:picLocks noChangeAspect="1"/>
          </p:cNvPicPr>
          <p:nvPr/>
        </p:nvPicPr>
        <p:blipFill>
          <a:blip r:embed="rId3"/>
          <a:stretch>
            <a:fillRect/>
          </a:stretch>
        </p:blipFill>
        <p:spPr>
          <a:xfrm>
            <a:off x="540006" y="4631105"/>
            <a:ext cx="1596580" cy="1546227"/>
          </a:xfrm>
          <a:prstGeom prst="rect">
            <a:avLst/>
          </a:prstGeom>
        </p:spPr>
      </p:pic>
      <p:sp>
        <p:nvSpPr>
          <p:cNvPr id="11" name="TextBox 10"/>
          <p:cNvSpPr txBox="1"/>
          <p:nvPr/>
        </p:nvSpPr>
        <p:spPr>
          <a:xfrm>
            <a:off x="588379" y="4157513"/>
            <a:ext cx="1687419" cy="461665"/>
          </a:xfrm>
          <a:prstGeom prst="rect">
            <a:avLst/>
          </a:prstGeom>
          <a:noFill/>
        </p:spPr>
        <p:txBody>
          <a:bodyPr wrap="square" rtlCol="0">
            <a:spAutoFit/>
          </a:bodyPr>
          <a:lstStyle/>
          <a:p>
            <a:r>
              <a:rPr lang="en-US" sz="1200" b="1" dirty="0" smtClean="0"/>
              <a:t>Belatacept patient</a:t>
            </a:r>
          </a:p>
          <a:p>
            <a:r>
              <a:rPr lang="en-US" sz="1200" b="1" dirty="0" smtClean="0"/>
              <a:t>CD8 CMV stimulated</a:t>
            </a:r>
            <a:endParaRPr lang="en-US" sz="1200" b="1" dirty="0"/>
          </a:p>
        </p:txBody>
      </p:sp>
      <p:pic>
        <p:nvPicPr>
          <p:cNvPr id="2" name="Picture 1"/>
          <p:cNvPicPr>
            <a:picLocks noChangeAspect="1"/>
          </p:cNvPicPr>
          <p:nvPr/>
        </p:nvPicPr>
        <p:blipFill>
          <a:blip r:embed="rId4"/>
          <a:stretch>
            <a:fillRect/>
          </a:stretch>
        </p:blipFill>
        <p:spPr>
          <a:xfrm>
            <a:off x="588378" y="2359822"/>
            <a:ext cx="1548207" cy="1559034"/>
          </a:xfrm>
          <a:prstGeom prst="rect">
            <a:avLst/>
          </a:prstGeom>
        </p:spPr>
      </p:pic>
      <p:sp>
        <p:nvSpPr>
          <p:cNvPr id="12" name="TextBox 11"/>
          <p:cNvSpPr txBox="1"/>
          <p:nvPr/>
        </p:nvSpPr>
        <p:spPr>
          <a:xfrm>
            <a:off x="665821" y="1898157"/>
            <a:ext cx="1687419" cy="461665"/>
          </a:xfrm>
          <a:prstGeom prst="rect">
            <a:avLst/>
          </a:prstGeom>
          <a:noFill/>
        </p:spPr>
        <p:txBody>
          <a:bodyPr wrap="square" rtlCol="0">
            <a:spAutoFit/>
          </a:bodyPr>
          <a:lstStyle/>
          <a:p>
            <a:r>
              <a:rPr lang="en-US" sz="1200" b="1" dirty="0" smtClean="0"/>
              <a:t>Belatacept patient</a:t>
            </a:r>
          </a:p>
          <a:p>
            <a:r>
              <a:rPr lang="en-US" sz="1200" b="1" dirty="0" smtClean="0"/>
              <a:t>CD8 EBV stimulated</a:t>
            </a:r>
            <a:endParaRPr lang="en-US" sz="1200" b="1" dirty="0"/>
          </a:p>
        </p:txBody>
      </p:sp>
      <p:pic>
        <p:nvPicPr>
          <p:cNvPr id="4" name="Picture 3"/>
          <p:cNvPicPr>
            <a:picLocks noChangeAspect="1"/>
          </p:cNvPicPr>
          <p:nvPr/>
        </p:nvPicPr>
        <p:blipFill>
          <a:blip r:embed="rId5"/>
          <a:stretch>
            <a:fillRect/>
          </a:stretch>
        </p:blipFill>
        <p:spPr>
          <a:xfrm>
            <a:off x="3208316" y="1994385"/>
            <a:ext cx="5283200" cy="4419600"/>
          </a:xfrm>
          <a:prstGeom prst="rect">
            <a:avLst/>
          </a:prstGeom>
        </p:spPr>
      </p:pic>
    </p:spTree>
    <p:extLst>
      <p:ext uri="{BB962C8B-B14F-4D97-AF65-F5344CB8AC3E}">
        <p14:creationId xmlns:p14="http://schemas.microsoft.com/office/powerpoint/2010/main" val="627609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40006" y="4631105"/>
            <a:ext cx="1596580" cy="1546227"/>
          </a:xfrm>
          <a:prstGeom prst="rect">
            <a:avLst/>
          </a:prstGeom>
        </p:spPr>
      </p:pic>
      <p:sp>
        <p:nvSpPr>
          <p:cNvPr id="11" name="TextBox 10"/>
          <p:cNvSpPr txBox="1"/>
          <p:nvPr/>
        </p:nvSpPr>
        <p:spPr>
          <a:xfrm>
            <a:off x="588379" y="4157513"/>
            <a:ext cx="1687419" cy="461665"/>
          </a:xfrm>
          <a:prstGeom prst="rect">
            <a:avLst/>
          </a:prstGeom>
          <a:noFill/>
        </p:spPr>
        <p:txBody>
          <a:bodyPr wrap="square" rtlCol="0">
            <a:spAutoFit/>
          </a:bodyPr>
          <a:lstStyle/>
          <a:p>
            <a:r>
              <a:rPr lang="en-US" sz="1200" b="1" dirty="0" smtClean="0"/>
              <a:t>Belatacept patient</a:t>
            </a:r>
          </a:p>
          <a:p>
            <a:r>
              <a:rPr lang="en-US" sz="1200" b="1" dirty="0" smtClean="0"/>
              <a:t>CD8 CMV stimulated</a:t>
            </a:r>
            <a:endParaRPr lang="en-US" sz="1200" b="1" dirty="0"/>
          </a:p>
        </p:txBody>
      </p:sp>
      <p:pic>
        <p:nvPicPr>
          <p:cNvPr id="2" name="Picture 1"/>
          <p:cNvPicPr>
            <a:picLocks noChangeAspect="1"/>
          </p:cNvPicPr>
          <p:nvPr/>
        </p:nvPicPr>
        <p:blipFill>
          <a:blip r:embed="rId4"/>
          <a:stretch>
            <a:fillRect/>
          </a:stretch>
        </p:blipFill>
        <p:spPr>
          <a:xfrm>
            <a:off x="588378" y="2359822"/>
            <a:ext cx="1548207" cy="1559034"/>
          </a:xfrm>
          <a:prstGeom prst="rect">
            <a:avLst/>
          </a:prstGeom>
        </p:spPr>
      </p:pic>
      <p:sp>
        <p:nvSpPr>
          <p:cNvPr id="12" name="TextBox 11"/>
          <p:cNvSpPr txBox="1"/>
          <p:nvPr/>
        </p:nvSpPr>
        <p:spPr>
          <a:xfrm>
            <a:off x="665821" y="1898157"/>
            <a:ext cx="1687419" cy="461665"/>
          </a:xfrm>
          <a:prstGeom prst="rect">
            <a:avLst/>
          </a:prstGeom>
          <a:noFill/>
        </p:spPr>
        <p:txBody>
          <a:bodyPr wrap="square" rtlCol="0">
            <a:spAutoFit/>
          </a:bodyPr>
          <a:lstStyle/>
          <a:p>
            <a:r>
              <a:rPr lang="en-US" sz="1200" b="1" dirty="0" smtClean="0"/>
              <a:t>Belatacept patient</a:t>
            </a:r>
          </a:p>
          <a:p>
            <a:r>
              <a:rPr lang="en-US" sz="1200" b="1" dirty="0" smtClean="0"/>
              <a:t>CD8 EBV stimulated</a:t>
            </a:r>
            <a:endParaRPr lang="en-US" sz="1200" b="1" dirty="0"/>
          </a:p>
        </p:txBody>
      </p:sp>
      <p:pic>
        <p:nvPicPr>
          <p:cNvPr id="4" name="Picture 3"/>
          <p:cNvPicPr>
            <a:picLocks noChangeAspect="1"/>
          </p:cNvPicPr>
          <p:nvPr/>
        </p:nvPicPr>
        <p:blipFill>
          <a:blip r:embed="rId5"/>
          <a:stretch>
            <a:fillRect/>
          </a:stretch>
        </p:blipFill>
        <p:spPr>
          <a:xfrm>
            <a:off x="3208316" y="1994385"/>
            <a:ext cx="5283200" cy="4419600"/>
          </a:xfrm>
          <a:prstGeom prst="rect">
            <a:avLst/>
          </a:prstGeom>
        </p:spPr>
      </p:pic>
      <p:sp>
        <p:nvSpPr>
          <p:cNvPr id="8" name="Frame 7"/>
          <p:cNvSpPr/>
          <p:nvPr/>
        </p:nvSpPr>
        <p:spPr>
          <a:xfrm>
            <a:off x="6096123" y="2787708"/>
            <a:ext cx="767237" cy="2478740"/>
          </a:xfrm>
          <a:prstGeom prst="frame">
            <a:avLst>
              <a:gd name="adj1" fmla="val 615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497671" y="140574"/>
            <a:ext cx="8286495" cy="1569660"/>
          </a:xfrm>
          <a:prstGeom prst="rect">
            <a:avLst/>
          </a:prstGeom>
          <a:noFill/>
        </p:spPr>
        <p:txBody>
          <a:bodyPr wrap="square" rtlCol="0">
            <a:spAutoFit/>
          </a:bodyPr>
          <a:lstStyle/>
          <a:p>
            <a:pPr algn="ctr"/>
            <a:r>
              <a:rPr lang="en-US" sz="3200" b="1" dirty="0" smtClean="0">
                <a:solidFill>
                  <a:srgbClr val="000090"/>
                </a:solidFill>
                <a:latin typeface="+mj-lt"/>
              </a:rPr>
              <a:t>Belatacept treated patients show no difference in TNFα/</a:t>
            </a:r>
            <a:r>
              <a:rPr lang="en-US" sz="3200" b="1" dirty="0" err="1" smtClean="0">
                <a:solidFill>
                  <a:srgbClr val="000090"/>
                </a:solidFill>
                <a:latin typeface="+mj-lt"/>
              </a:rPr>
              <a:t>IFNγ</a:t>
            </a:r>
            <a:r>
              <a:rPr lang="en-US" sz="3200" b="1" dirty="0" smtClean="0">
                <a:solidFill>
                  <a:srgbClr val="000090"/>
                </a:solidFill>
                <a:latin typeface="+mj-lt"/>
              </a:rPr>
              <a:t> production in CD8 cells compared to Tacrolimus</a:t>
            </a:r>
            <a:endParaRPr lang="en-US" sz="3200" b="1" dirty="0">
              <a:solidFill>
                <a:srgbClr val="000090"/>
              </a:solidFill>
              <a:latin typeface="+mj-lt"/>
            </a:endParaRPr>
          </a:p>
        </p:txBody>
      </p:sp>
    </p:spTree>
    <p:extLst>
      <p:ext uri="{BB962C8B-B14F-4D97-AF65-F5344CB8AC3E}">
        <p14:creationId xmlns:p14="http://schemas.microsoft.com/office/powerpoint/2010/main" val="2882757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32" y="165248"/>
            <a:ext cx="8497520" cy="1384995"/>
          </a:xfrm>
          <a:prstGeom prst="rect">
            <a:avLst/>
          </a:prstGeom>
          <a:noFill/>
        </p:spPr>
        <p:txBody>
          <a:bodyPr wrap="square" rtlCol="0">
            <a:spAutoFit/>
          </a:bodyPr>
          <a:lstStyle/>
          <a:p>
            <a:pPr algn="ctr"/>
            <a:r>
              <a:rPr lang="en-US" sz="2800" b="1" dirty="0" smtClean="0">
                <a:solidFill>
                  <a:srgbClr val="000090"/>
                </a:solidFill>
                <a:latin typeface="+mj-lt"/>
              </a:rPr>
              <a:t>Belatacept patients show more TNFα/</a:t>
            </a:r>
            <a:r>
              <a:rPr lang="en-US" sz="2800" b="1" dirty="0" err="1" smtClean="0">
                <a:solidFill>
                  <a:srgbClr val="000090"/>
                </a:solidFill>
                <a:latin typeface="+mj-lt"/>
              </a:rPr>
              <a:t>IFNγ</a:t>
            </a:r>
            <a:r>
              <a:rPr lang="en-US" sz="2800" b="1" dirty="0" smtClean="0">
                <a:solidFill>
                  <a:srgbClr val="000090"/>
                </a:solidFill>
                <a:latin typeface="+mj-lt"/>
              </a:rPr>
              <a:t> production in Central Memory cells but lower in Naïve CD8 cells in response to EBV stimulation</a:t>
            </a:r>
            <a:endParaRPr lang="en-US" sz="2800" b="1" dirty="0">
              <a:solidFill>
                <a:srgbClr val="000090"/>
              </a:solidFill>
              <a:latin typeface="+mj-lt"/>
            </a:endParaRPr>
          </a:p>
        </p:txBody>
      </p:sp>
      <p:grpSp>
        <p:nvGrpSpPr>
          <p:cNvPr id="3" name="Group 2"/>
          <p:cNvGrpSpPr/>
          <p:nvPr/>
        </p:nvGrpSpPr>
        <p:grpSpPr>
          <a:xfrm>
            <a:off x="7069300" y="2109380"/>
            <a:ext cx="2001378" cy="1760295"/>
            <a:chOff x="-52911" y="2917427"/>
            <a:chExt cx="2291888" cy="1935045"/>
          </a:xfrm>
        </p:grpSpPr>
        <p:grpSp>
          <p:nvGrpSpPr>
            <p:cNvPr id="57" name="Group 56"/>
            <p:cNvGrpSpPr/>
            <p:nvPr/>
          </p:nvGrpSpPr>
          <p:grpSpPr>
            <a:xfrm>
              <a:off x="263273" y="2917427"/>
              <a:ext cx="1838723" cy="1593933"/>
              <a:chOff x="223589" y="2857637"/>
              <a:chExt cx="1944547" cy="1812484"/>
            </a:xfrm>
          </p:grpSpPr>
          <p:sp>
            <p:nvSpPr>
              <p:cNvPr id="66" name="Frame 65"/>
              <p:cNvSpPr/>
              <p:nvPr/>
            </p:nvSpPr>
            <p:spPr>
              <a:xfrm>
                <a:off x="223589" y="2857637"/>
                <a:ext cx="1944547" cy="1812484"/>
              </a:xfrm>
              <a:prstGeom prst="frame">
                <a:avLst>
                  <a:gd name="adj1" fmla="val 0"/>
                </a:avLst>
              </a:prstGeom>
              <a:ln w="19050" cmpd="sng"/>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67" name="Straight Connector 66"/>
              <p:cNvCxnSpPr>
                <a:stCxn id="66" idx="0"/>
                <a:endCxn id="66" idx="2"/>
              </p:cNvCxnSpPr>
              <p:nvPr/>
            </p:nvCxnSpPr>
            <p:spPr>
              <a:xfrm>
                <a:off x="1195863" y="2857637"/>
                <a:ext cx="0" cy="1812484"/>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66" idx="1"/>
                <a:endCxn id="66" idx="3"/>
              </p:cNvCxnSpPr>
              <p:nvPr/>
            </p:nvCxnSpPr>
            <p:spPr>
              <a:xfrm>
                <a:off x="223589" y="3763879"/>
                <a:ext cx="194454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8" name="TextBox 57"/>
            <p:cNvSpPr txBox="1"/>
            <p:nvPr/>
          </p:nvSpPr>
          <p:spPr>
            <a:xfrm>
              <a:off x="1254954" y="3076188"/>
              <a:ext cx="828054" cy="405997"/>
            </a:xfrm>
            <a:prstGeom prst="rect">
              <a:avLst/>
            </a:prstGeom>
            <a:noFill/>
          </p:spPr>
          <p:txBody>
            <a:bodyPr wrap="square" rtlCol="0">
              <a:spAutoFit/>
            </a:bodyPr>
            <a:lstStyle/>
            <a:p>
              <a:r>
                <a:rPr lang="en-US" b="1" dirty="0" smtClean="0">
                  <a:solidFill>
                    <a:srgbClr val="0000FF"/>
                  </a:solidFill>
                </a:rPr>
                <a:t>Naive</a:t>
              </a:r>
              <a:endParaRPr lang="en-US" b="1" dirty="0">
                <a:solidFill>
                  <a:srgbClr val="0000FF"/>
                </a:solidFill>
              </a:endParaRPr>
            </a:p>
          </p:txBody>
        </p:sp>
        <p:sp>
          <p:nvSpPr>
            <p:cNvPr id="59" name="TextBox 58"/>
            <p:cNvSpPr txBox="1"/>
            <p:nvPr/>
          </p:nvSpPr>
          <p:spPr>
            <a:xfrm>
              <a:off x="381537" y="3089418"/>
              <a:ext cx="773850" cy="405997"/>
            </a:xfrm>
            <a:prstGeom prst="rect">
              <a:avLst/>
            </a:prstGeom>
            <a:noFill/>
          </p:spPr>
          <p:txBody>
            <a:bodyPr wrap="square" rtlCol="0">
              <a:spAutoFit/>
            </a:bodyPr>
            <a:lstStyle/>
            <a:p>
              <a:r>
                <a:rPr lang="en-US" b="1" dirty="0" smtClean="0">
                  <a:solidFill>
                    <a:srgbClr val="0000FF"/>
                  </a:solidFill>
                </a:rPr>
                <a:t>TCM</a:t>
              </a:r>
              <a:endParaRPr lang="en-US" b="1" dirty="0">
                <a:solidFill>
                  <a:srgbClr val="0000FF"/>
                </a:solidFill>
              </a:endParaRPr>
            </a:p>
          </p:txBody>
        </p:sp>
        <p:sp>
          <p:nvSpPr>
            <p:cNvPr id="60" name="TextBox 59"/>
            <p:cNvSpPr txBox="1"/>
            <p:nvPr/>
          </p:nvSpPr>
          <p:spPr>
            <a:xfrm>
              <a:off x="420735" y="3940028"/>
              <a:ext cx="795243" cy="405997"/>
            </a:xfrm>
            <a:prstGeom prst="rect">
              <a:avLst/>
            </a:prstGeom>
            <a:noFill/>
          </p:spPr>
          <p:txBody>
            <a:bodyPr wrap="square" rtlCol="0">
              <a:spAutoFit/>
            </a:bodyPr>
            <a:lstStyle/>
            <a:p>
              <a:r>
                <a:rPr lang="en-US" b="1" dirty="0" smtClean="0">
                  <a:solidFill>
                    <a:srgbClr val="0000FF"/>
                  </a:solidFill>
                </a:rPr>
                <a:t>TEM</a:t>
              </a:r>
              <a:endParaRPr lang="en-US" b="1" dirty="0">
                <a:solidFill>
                  <a:srgbClr val="0000FF"/>
                </a:solidFill>
              </a:endParaRPr>
            </a:p>
          </p:txBody>
        </p:sp>
        <p:sp>
          <p:nvSpPr>
            <p:cNvPr id="61" name="TextBox 60"/>
            <p:cNvSpPr txBox="1"/>
            <p:nvPr/>
          </p:nvSpPr>
          <p:spPr>
            <a:xfrm>
              <a:off x="1158001" y="3920108"/>
              <a:ext cx="1080976" cy="405997"/>
            </a:xfrm>
            <a:prstGeom prst="rect">
              <a:avLst/>
            </a:prstGeom>
            <a:noFill/>
          </p:spPr>
          <p:txBody>
            <a:bodyPr wrap="square" rtlCol="0">
              <a:spAutoFit/>
            </a:bodyPr>
            <a:lstStyle/>
            <a:p>
              <a:r>
                <a:rPr lang="en-US" b="1" dirty="0" smtClean="0">
                  <a:solidFill>
                    <a:srgbClr val="0000FF"/>
                  </a:solidFill>
                </a:rPr>
                <a:t>TEMRA</a:t>
              </a:r>
              <a:endParaRPr lang="en-US" b="1" dirty="0">
                <a:solidFill>
                  <a:srgbClr val="0000FF"/>
                </a:solidFill>
              </a:endParaRPr>
            </a:p>
          </p:txBody>
        </p:sp>
        <p:sp>
          <p:nvSpPr>
            <p:cNvPr id="62" name="TextBox 61"/>
            <p:cNvSpPr txBox="1"/>
            <p:nvPr/>
          </p:nvSpPr>
          <p:spPr>
            <a:xfrm rot="16200000">
              <a:off x="-328158" y="3931116"/>
              <a:ext cx="858272" cy="307777"/>
            </a:xfrm>
            <a:prstGeom prst="rect">
              <a:avLst/>
            </a:prstGeom>
            <a:noFill/>
          </p:spPr>
          <p:txBody>
            <a:bodyPr wrap="square" rtlCol="0">
              <a:spAutoFit/>
            </a:bodyPr>
            <a:lstStyle/>
            <a:p>
              <a:r>
                <a:rPr lang="en-US" sz="1400" b="1" dirty="0" smtClean="0">
                  <a:solidFill>
                    <a:srgbClr val="0000FF"/>
                  </a:solidFill>
                </a:rPr>
                <a:t>CCR7</a:t>
              </a:r>
              <a:endParaRPr lang="en-US" sz="1400" b="1" dirty="0">
                <a:solidFill>
                  <a:srgbClr val="0000FF"/>
                </a:solidFill>
              </a:endParaRPr>
            </a:p>
          </p:txBody>
        </p:sp>
        <p:cxnSp>
          <p:nvCxnSpPr>
            <p:cNvPr id="63" name="Straight Arrow Connector 62"/>
            <p:cNvCxnSpPr>
              <a:stCxn id="62" idx="3"/>
            </p:cNvCxnSpPr>
            <p:nvPr/>
          </p:nvCxnSpPr>
          <p:spPr>
            <a:xfrm flipH="1" flipV="1">
              <a:off x="92598" y="3307449"/>
              <a:ext cx="8380" cy="3484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249057" y="4514141"/>
              <a:ext cx="908944" cy="338331"/>
            </a:xfrm>
            <a:prstGeom prst="rect">
              <a:avLst/>
            </a:prstGeom>
            <a:noFill/>
          </p:spPr>
          <p:txBody>
            <a:bodyPr wrap="square" rtlCol="0">
              <a:spAutoFit/>
            </a:bodyPr>
            <a:lstStyle/>
            <a:p>
              <a:r>
                <a:rPr lang="en-US" sz="1400" b="1" dirty="0" smtClean="0">
                  <a:solidFill>
                    <a:srgbClr val="0000FF"/>
                  </a:solidFill>
                </a:rPr>
                <a:t>CD45RA</a:t>
              </a:r>
              <a:endParaRPr lang="en-US" sz="1400" b="1" dirty="0">
                <a:solidFill>
                  <a:srgbClr val="0000FF"/>
                </a:solidFill>
              </a:endParaRPr>
            </a:p>
          </p:txBody>
        </p:sp>
        <p:cxnSp>
          <p:nvCxnSpPr>
            <p:cNvPr id="65" name="Straight Arrow Connector 64"/>
            <p:cNvCxnSpPr>
              <a:stCxn id="64" idx="3"/>
            </p:cNvCxnSpPr>
            <p:nvPr/>
          </p:nvCxnSpPr>
          <p:spPr>
            <a:xfrm>
              <a:off x="1158001" y="4683307"/>
              <a:ext cx="32355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505999" y="1482436"/>
            <a:ext cx="2777553" cy="2773177"/>
            <a:chOff x="2183244" y="1541908"/>
            <a:chExt cx="2911498" cy="2892626"/>
          </a:xfrm>
        </p:grpSpPr>
        <p:pic>
          <p:nvPicPr>
            <p:cNvPr id="11" name="Picture 10"/>
            <p:cNvPicPr>
              <a:picLocks noChangeAspect="1"/>
            </p:cNvPicPr>
            <p:nvPr/>
          </p:nvPicPr>
          <p:blipFill rotWithShape="1">
            <a:blip r:embed="rId3"/>
            <a:srcRect r="26415" b="12127"/>
            <a:stretch/>
          </p:blipFill>
          <p:spPr>
            <a:xfrm>
              <a:off x="2183244" y="1541908"/>
              <a:ext cx="2911498" cy="2892626"/>
            </a:xfrm>
            <a:prstGeom prst="rect">
              <a:avLst/>
            </a:prstGeom>
          </p:spPr>
        </p:pic>
        <p:grpSp>
          <p:nvGrpSpPr>
            <p:cNvPr id="44" name="Group 43"/>
            <p:cNvGrpSpPr/>
            <p:nvPr/>
          </p:nvGrpSpPr>
          <p:grpSpPr>
            <a:xfrm>
              <a:off x="3879978" y="2178250"/>
              <a:ext cx="937911" cy="307777"/>
              <a:chOff x="1481560" y="1570311"/>
              <a:chExt cx="937911" cy="307777"/>
            </a:xfrm>
          </p:grpSpPr>
          <p:cxnSp>
            <p:nvCxnSpPr>
              <p:cNvPr id="45" name="Straight Connector 44"/>
              <p:cNvCxnSpPr/>
              <p:nvPr/>
            </p:nvCxnSpPr>
            <p:spPr>
              <a:xfrm>
                <a:off x="1481560" y="1864262"/>
                <a:ext cx="794633" cy="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1513338" y="1570311"/>
                <a:ext cx="906133" cy="307777"/>
              </a:xfrm>
              <a:prstGeom prst="rect">
                <a:avLst/>
              </a:prstGeom>
              <a:noFill/>
            </p:spPr>
            <p:txBody>
              <a:bodyPr wrap="square" rtlCol="0">
                <a:spAutoFit/>
              </a:bodyPr>
              <a:lstStyle/>
              <a:p>
                <a:r>
                  <a:rPr lang="en-US" sz="1400" dirty="0"/>
                  <a:t>p</a:t>
                </a:r>
                <a:r>
                  <a:rPr lang="en-US" sz="1400" dirty="0" smtClean="0"/>
                  <a:t>= 0.028</a:t>
                </a:r>
                <a:endParaRPr lang="en-US" sz="1400" dirty="0"/>
              </a:p>
            </p:txBody>
          </p:sp>
        </p:grpSp>
      </p:grpSp>
      <p:grpSp>
        <p:nvGrpSpPr>
          <p:cNvPr id="16" name="Group 15"/>
          <p:cNvGrpSpPr/>
          <p:nvPr/>
        </p:nvGrpSpPr>
        <p:grpSpPr>
          <a:xfrm>
            <a:off x="3768373" y="1579512"/>
            <a:ext cx="2698560" cy="2720484"/>
            <a:chOff x="5094742" y="1731797"/>
            <a:chExt cx="2802190" cy="2941525"/>
          </a:xfrm>
        </p:grpSpPr>
        <p:pic>
          <p:nvPicPr>
            <p:cNvPr id="13" name="Picture 12"/>
            <p:cNvPicPr>
              <a:picLocks noChangeAspect="1"/>
            </p:cNvPicPr>
            <p:nvPr/>
          </p:nvPicPr>
          <p:blipFill rotWithShape="1">
            <a:blip r:embed="rId4"/>
            <a:srcRect r="26410"/>
            <a:stretch/>
          </p:blipFill>
          <p:spPr>
            <a:xfrm>
              <a:off x="5094742" y="1731797"/>
              <a:ext cx="2802190" cy="2941525"/>
            </a:xfrm>
            <a:prstGeom prst="rect">
              <a:avLst/>
            </a:prstGeom>
          </p:spPr>
        </p:pic>
        <p:grpSp>
          <p:nvGrpSpPr>
            <p:cNvPr id="47" name="Group 46"/>
            <p:cNvGrpSpPr/>
            <p:nvPr/>
          </p:nvGrpSpPr>
          <p:grpSpPr>
            <a:xfrm>
              <a:off x="6805440" y="2425106"/>
              <a:ext cx="893214" cy="311140"/>
              <a:chOff x="932115" y="1708407"/>
              <a:chExt cx="893214" cy="311140"/>
            </a:xfrm>
          </p:grpSpPr>
          <p:sp>
            <p:nvSpPr>
              <p:cNvPr id="48" name="TextBox 47"/>
              <p:cNvSpPr txBox="1"/>
              <p:nvPr/>
            </p:nvSpPr>
            <p:spPr>
              <a:xfrm>
                <a:off x="932115" y="1708407"/>
                <a:ext cx="893214" cy="307777"/>
              </a:xfrm>
              <a:prstGeom prst="rect">
                <a:avLst/>
              </a:prstGeom>
              <a:noFill/>
            </p:spPr>
            <p:txBody>
              <a:bodyPr wrap="square" rtlCol="0">
                <a:spAutoFit/>
              </a:bodyPr>
              <a:lstStyle/>
              <a:p>
                <a:r>
                  <a:rPr lang="en-US" sz="1400" dirty="0" smtClean="0"/>
                  <a:t>p= 0.054</a:t>
                </a:r>
                <a:endParaRPr lang="en-US" sz="1400" dirty="0"/>
              </a:p>
            </p:txBody>
          </p:sp>
          <p:cxnSp>
            <p:nvCxnSpPr>
              <p:cNvPr id="49" name="Straight Connector 48"/>
              <p:cNvCxnSpPr/>
              <p:nvPr/>
            </p:nvCxnSpPr>
            <p:spPr>
              <a:xfrm>
                <a:off x="932115" y="2019547"/>
                <a:ext cx="88015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4080591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32" y="165248"/>
            <a:ext cx="8497520" cy="1384995"/>
          </a:xfrm>
          <a:prstGeom prst="rect">
            <a:avLst/>
          </a:prstGeom>
          <a:noFill/>
        </p:spPr>
        <p:txBody>
          <a:bodyPr wrap="square" rtlCol="0">
            <a:spAutoFit/>
          </a:bodyPr>
          <a:lstStyle/>
          <a:p>
            <a:pPr algn="ctr"/>
            <a:r>
              <a:rPr lang="en-US" sz="2800" b="1" dirty="0" smtClean="0">
                <a:solidFill>
                  <a:srgbClr val="000090"/>
                </a:solidFill>
                <a:latin typeface="+mj-lt"/>
              </a:rPr>
              <a:t>Belatacept patients show more TNFα/</a:t>
            </a:r>
            <a:r>
              <a:rPr lang="en-US" sz="2800" b="1" dirty="0" err="1" smtClean="0">
                <a:solidFill>
                  <a:srgbClr val="000090"/>
                </a:solidFill>
                <a:latin typeface="+mj-lt"/>
              </a:rPr>
              <a:t>IFNγ</a:t>
            </a:r>
            <a:r>
              <a:rPr lang="en-US" sz="2800" b="1" dirty="0" smtClean="0">
                <a:solidFill>
                  <a:srgbClr val="000090"/>
                </a:solidFill>
                <a:latin typeface="+mj-lt"/>
              </a:rPr>
              <a:t> production in Central Memory cells but lower in Naïve CD8 cells in response to EBV stimulation</a:t>
            </a:r>
            <a:endParaRPr lang="en-US" sz="2800" b="1" dirty="0">
              <a:solidFill>
                <a:srgbClr val="000090"/>
              </a:solidFill>
              <a:latin typeface="+mj-lt"/>
            </a:endParaRPr>
          </a:p>
        </p:txBody>
      </p:sp>
      <p:grpSp>
        <p:nvGrpSpPr>
          <p:cNvPr id="3" name="Group 2"/>
          <p:cNvGrpSpPr/>
          <p:nvPr/>
        </p:nvGrpSpPr>
        <p:grpSpPr>
          <a:xfrm>
            <a:off x="7069300" y="2109380"/>
            <a:ext cx="2001378" cy="1760295"/>
            <a:chOff x="-52911" y="2917427"/>
            <a:chExt cx="2291888" cy="1935045"/>
          </a:xfrm>
        </p:grpSpPr>
        <p:grpSp>
          <p:nvGrpSpPr>
            <p:cNvPr id="57" name="Group 56"/>
            <p:cNvGrpSpPr/>
            <p:nvPr/>
          </p:nvGrpSpPr>
          <p:grpSpPr>
            <a:xfrm>
              <a:off x="263273" y="2917427"/>
              <a:ext cx="1838723" cy="1593933"/>
              <a:chOff x="223589" y="2857637"/>
              <a:chExt cx="1944547" cy="1812484"/>
            </a:xfrm>
          </p:grpSpPr>
          <p:sp>
            <p:nvSpPr>
              <p:cNvPr id="66" name="Frame 65"/>
              <p:cNvSpPr/>
              <p:nvPr/>
            </p:nvSpPr>
            <p:spPr>
              <a:xfrm>
                <a:off x="223589" y="2857637"/>
                <a:ext cx="1944547" cy="1812484"/>
              </a:xfrm>
              <a:prstGeom prst="frame">
                <a:avLst>
                  <a:gd name="adj1" fmla="val 0"/>
                </a:avLst>
              </a:prstGeom>
              <a:ln w="19050" cmpd="sng"/>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67" name="Straight Connector 66"/>
              <p:cNvCxnSpPr>
                <a:stCxn id="66" idx="0"/>
                <a:endCxn id="66" idx="2"/>
              </p:cNvCxnSpPr>
              <p:nvPr/>
            </p:nvCxnSpPr>
            <p:spPr>
              <a:xfrm>
                <a:off x="1195863" y="2857637"/>
                <a:ext cx="0" cy="1812484"/>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66" idx="1"/>
                <a:endCxn id="66" idx="3"/>
              </p:cNvCxnSpPr>
              <p:nvPr/>
            </p:nvCxnSpPr>
            <p:spPr>
              <a:xfrm>
                <a:off x="223589" y="3763879"/>
                <a:ext cx="194454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8" name="TextBox 57"/>
            <p:cNvSpPr txBox="1"/>
            <p:nvPr/>
          </p:nvSpPr>
          <p:spPr>
            <a:xfrm>
              <a:off x="1254954" y="3076188"/>
              <a:ext cx="828054" cy="405997"/>
            </a:xfrm>
            <a:prstGeom prst="rect">
              <a:avLst/>
            </a:prstGeom>
            <a:noFill/>
          </p:spPr>
          <p:txBody>
            <a:bodyPr wrap="square" rtlCol="0">
              <a:spAutoFit/>
            </a:bodyPr>
            <a:lstStyle/>
            <a:p>
              <a:r>
                <a:rPr lang="en-US" b="1" dirty="0" smtClean="0">
                  <a:solidFill>
                    <a:srgbClr val="0000FF"/>
                  </a:solidFill>
                </a:rPr>
                <a:t>Naive</a:t>
              </a:r>
              <a:endParaRPr lang="en-US" b="1" dirty="0">
                <a:solidFill>
                  <a:srgbClr val="0000FF"/>
                </a:solidFill>
              </a:endParaRPr>
            </a:p>
          </p:txBody>
        </p:sp>
        <p:sp>
          <p:nvSpPr>
            <p:cNvPr id="59" name="TextBox 58"/>
            <p:cNvSpPr txBox="1"/>
            <p:nvPr/>
          </p:nvSpPr>
          <p:spPr>
            <a:xfrm>
              <a:off x="381537" y="3089418"/>
              <a:ext cx="773850" cy="405997"/>
            </a:xfrm>
            <a:prstGeom prst="rect">
              <a:avLst/>
            </a:prstGeom>
            <a:noFill/>
          </p:spPr>
          <p:txBody>
            <a:bodyPr wrap="square" rtlCol="0">
              <a:spAutoFit/>
            </a:bodyPr>
            <a:lstStyle/>
            <a:p>
              <a:r>
                <a:rPr lang="en-US" b="1" dirty="0" smtClean="0">
                  <a:solidFill>
                    <a:srgbClr val="0000FF"/>
                  </a:solidFill>
                </a:rPr>
                <a:t>TCM</a:t>
              </a:r>
              <a:endParaRPr lang="en-US" b="1" dirty="0">
                <a:solidFill>
                  <a:srgbClr val="0000FF"/>
                </a:solidFill>
              </a:endParaRPr>
            </a:p>
          </p:txBody>
        </p:sp>
        <p:sp>
          <p:nvSpPr>
            <p:cNvPr id="60" name="TextBox 59"/>
            <p:cNvSpPr txBox="1"/>
            <p:nvPr/>
          </p:nvSpPr>
          <p:spPr>
            <a:xfrm>
              <a:off x="420735" y="3940028"/>
              <a:ext cx="795243" cy="405997"/>
            </a:xfrm>
            <a:prstGeom prst="rect">
              <a:avLst/>
            </a:prstGeom>
            <a:noFill/>
          </p:spPr>
          <p:txBody>
            <a:bodyPr wrap="square" rtlCol="0">
              <a:spAutoFit/>
            </a:bodyPr>
            <a:lstStyle/>
            <a:p>
              <a:r>
                <a:rPr lang="en-US" b="1" dirty="0" smtClean="0">
                  <a:solidFill>
                    <a:srgbClr val="0000FF"/>
                  </a:solidFill>
                </a:rPr>
                <a:t>TEM</a:t>
              </a:r>
              <a:endParaRPr lang="en-US" b="1" dirty="0">
                <a:solidFill>
                  <a:srgbClr val="0000FF"/>
                </a:solidFill>
              </a:endParaRPr>
            </a:p>
          </p:txBody>
        </p:sp>
        <p:sp>
          <p:nvSpPr>
            <p:cNvPr id="61" name="TextBox 60"/>
            <p:cNvSpPr txBox="1"/>
            <p:nvPr/>
          </p:nvSpPr>
          <p:spPr>
            <a:xfrm>
              <a:off x="1158001" y="3920108"/>
              <a:ext cx="1080976" cy="405997"/>
            </a:xfrm>
            <a:prstGeom prst="rect">
              <a:avLst/>
            </a:prstGeom>
            <a:noFill/>
          </p:spPr>
          <p:txBody>
            <a:bodyPr wrap="square" rtlCol="0">
              <a:spAutoFit/>
            </a:bodyPr>
            <a:lstStyle/>
            <a:p>
              <a:r>
                <a:rPr lang="en-US" b="1" dirty="0" smtClean="0">
                  <a:solidFill>
                    <a:srgbClr val="0000FF"/>
                  </a:solidFill>
                </a:rPr>
                <a:t>TEMRA</a:t>
              </a:r>
              <a:endParaRPr lang="en-US" b="1" dirty="0">
                <a:solidFill>
                  <a:srgbClr val="0000FF"/>
                </a:solidFill>
              </a:endParaRPr>
            </a:p>
          </p:txBody>
        </p:sp>
        <p:sp>
          <p:nvSpPr>
            <p:cNvPr id="62" name="TextBox 61"/>
            <p:cNvSpPr txBox="1"/>
            <p:nvPr/>
          </p:nvSpPr>
          <p:spPr>
            <a:xfrm rot="16200000">
              <a:off x="-328158" y="3931116"/>
              <a:ext cx="858272" cy="307777"/>
            </a:xfrm>
            <a:prstGeom prst="rect">
              <a:avLst/>
            </a:prstGeom>
            <a:noFill/>
          </p:spPr>
          <p:txBody>
            <a:bodyPr wrap="square" rtlCol="0">
              <a:spAutoFit/>
            </a:bodyPr>
            <a:lstStyle/>
            <a:p>
              <a:r>
                <a:rPr lang="en-US" sz="1400" b="1" dirty="0" smtClean="0">
                  <a:solidFill>
                    <a:srgbClr val="0000FF"/>
                  </a:solidFill>
                </a:rPr>
                <a:t>CCR7</a:t>
              </a:r>
              <a:endParaRPr lang="en-US" sz="1400" b="1" dirty="0">
                <a:solidFill>
                  <a:srgbClr val="0000FF"/>
                </a:solidFill>
              </a:endParaRPr>
            </a:p>
          </p:txBody>
        </p:sp>
        <p:cxnSp>
          <p:nvCxnSpPr>
            <p:cNvPr id="63" name="Straight Arrow Connector 62"/>
            <p:cNvCxnSpPr>
              <a:stCxn id="62" idx="3"/>
            </p:cNvCxnSpPr>
            <p:nvPr/>
          </p:nvCxnSpPr>
          <p:spPr>
            <a:xfrm flipH="1" flipV="1">
              <a:off x="92598" y="3307449"/>
              <a:ext cx="8380" cy="3484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249057" y="4514141"/>
              <a:ext cx="908944" cy="338331"/>
            </a:xfrm>
            <a:prstGeom prst="rect">
              <a:avLst/>
            </a:prstGeom>
            <a:noFill/>
          </p:spPr>
          <p:txBody>
            <a:bodyPr wrap="square" rtlCol="0">
              <a:spAutoFit/>
            </a:bodyPr>
            <a:lstStyle/>
            <a:p>
              <a:r>
                <a:rPr lang="en-US" sz="1400" b="1" dirty="0" smtClean="0">
                  <a:solidFill>
                    <a:srgbClr val="0000FF"/>
                  </a:solidFill>
                </a:rPr>
                <a:t>CD45RA</a:t>
              </a:r>
              <a:endParaRPr lang="en-US" sz="1400" b="1" dirty="0">
                <a:solidFill>
                  <a:srgbClr val="0000FF"/>
                </a:solidFill>
              </a:endParaRPr>
            </a:p>
          </p:txBody>
        </p:sp>
        <p:cxnSp>
          <p:nvCxnSpPr>
            <p:cNvPr id="65" name="Straight Arrow Connector 64"/>
            <p:cNvCxnSpPr>
              <a:stCxn id="64" idx="3"/>
            </p:cNvCxnSpPr>
            <p:nvPr/>
          </p:nvCxnSpPr>
          <p:spPr>
            <a:xfrm>
              <a:off x="1158001" y="4683307"/>
              <a:ext cx="32355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505999" y="1482436"/>
            <a:ext cx="2777553" cy="2773177"/>
            <a:chOff x="2183244" y="1541908"/>
            <a:chExt cx="2911498" cy="2892626"/>
          </a:xfrm>
        </p:grpSpPr>
        <p:pic>
          <p:nvPicPr>
            <p:cNvPr id="11" name="Picture 10"/>
            <p:cNvPicPr>
              <a:picLocks noChangeAspect="1"/>
            </p:cNvPicPr>
            <p:nvPr/>
          </p:nvPicPr>
          <p:blipFill rotWithShape="1">
            <a:blip r:embed="rId3"/>
            <a:srcRect r="26415" b="12127"/>
            <a:stretch/>
          </p:blipFill>
          <p:spPr>
            <a:xfrm>
              <a:off x="2183244" y="1541908"/>
              <a:ext cx="2911498" cy="2892626"/>
            </a:xfrm>
            <a:prstGeom prst="rect">
              <a:avLst/>
            </a:prstGeom>
          </p:spPr>
        </p:pic>
        <p:grpSp>
          <p:nvGrpSpPr>
            <p:cNvPr id="44" name="Group 43"/>
            <p:cNvGrpSpPr/>
            <p:nvPr/>
          </p:nvGrpSpPr>
          <p:grpSpPr>
            <a:xfrm>
              <a:off x="3879978" y="2178250"/>
              <a:ext cx="937911" cy="307777"/>
              <a:chOff x="1481560" y="1570311"/>
              <a:chExt cx="937911" cy="307777"/>
            </a:xfrm>
          </p:grpSpPr>
          <p:cxnSp>
            <p:nvCxnSpPr>
              <p:cNvPr id="45" name="Straight Connector 44"/>
              <p:cNvCxnSpPr/>
              <p:nvPr/>
            </p:nvCxnSpPr>
            <p:spPr>
              <a:xfrm>
                <a:off x="1481560" y="1864262"/>
                <a:ext cx="794633" cy="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1513338" y="1570311"/>
                <a:ext cx="906133" cy="307777"/>
              </a:xfrm>
              <a:prstGeom prst="rect">
                <a:avLst/>
              </a:prstGeom>
              <a:noFill/>
            </p:spPr>
            <p:txBody>
              <a:bodyPr wrap="square" rtlCol="0">
                <a:spAutoFit/>
              </a:bodyPr>
              <a:lstStyle/>
              <a:p>
                <a:r>
                  <a:rPr lang="en-US" sz="1400" dirty="0"/>
                  <a:t>p</a:t>
                </a:r>
                <a:r>
                  <a:rPr lang="en-US" sz="1400" dirty="0" smtClean="0"/>
                  <a:t>= 0.028</a:t>
                </a:r>
                <a:endParaRPr lang="en-US" sz="1400" dirty="0"/>
              </a:p>
            </p:txBody>
          </p:sp>
        </p:grpSp>
      </p:grpSp>
      <p:grpSp>
        <p:nvGrpSpPr>
          <p:cNvPr id="16" name="Group 15"/>
          <p:cNvGrpSpPr/>
          <p:nvPr/>
        </p:nvGrpSpPr>
        <p:grpSpPr>
          <a:xfrm>
            <a:off x="3768373" y="1579512"/>
            <a:ext cx="2698560" cy="2720484"/>
            <a:chOff x="5094742" y="1731797"/>
            <a:chExt cx="2802190" cy="2941525"/>
          </a:xfrm>
        </p:grpSpPr>
        <p:pic>
          <p:nvPicPr>
            <p:cNvPr id="13" name="Picture 12"/>
            <p:cNvPicPr>
              <a:picLocks noChangeAspect="1"/>
            </p:cNvPicPr>
            <p:nvPr/>
          </p:nvPicPr>
          <p:blipFill rotWithShape="1">
            <a:blip r:embed="rId4"/>
            <a:srcRect r="26410"/>
            <a:stretch/>
          </p:blipFill>
          <p:spPr>
            <a:xfrm>
              <a:off x="5094742" y="1731797"/>
              <a:ext cx="2802190" cy="2941525"/>
            </a:xfrm>
            <a:prstGeom prst="rect">
              <a:avLst/>
            </a:prstGeom>
          </p:spPr>
        </p:pic>
        <p:grpSp>
          <p:nvGrpSpPr>
            <p:cNvPr id="47" name="Group 46"/>
            <p:cNvGrpSpPr/>
            <p:nvPr/>
          </p:nvGrpSpPr>
          <p:grpSpPr>
            <a:xfrm>
              <a:off x="6805440" y="2425106"/>
              <a:ext cx="893214" cy="311140"/>
              <a:chOff x="932115" y="1708407"/>
              <a:chExt cx="893214" cy="311140"/>
            </a:xfrm>
          </p:grpSpPr>
          <p:sp>
            <p:nvSpPr>
              <p:cNvPr id="48" name="TextBox 47"/>
              <p:cNvSpPr txBox="1"/>
              <p:nvPr/>
            </p:nvSpPr>
            <p:spPr>
              <a:xfrm>
                <a:off x="932115" y="1708407"/>
                <a:ext cx="893214" cy="307777"/>
              </a:xfrm>
              <a:prstGeom prst="rect">
                <a:avLst/>
              </a:prstGeom>
              <a:noFill/>
            </p:spPr>
            <p:txBody>
              <a:bodyPr wrap="square" rtlCol="0">
                <a:spAutoFit/>
              </a:bodyPr>
              <a:lstStyle/>
              <a:p>
                <a:r>
                  <a:rPr lang="en-US" sz="1400" dirty="0" smtClean="0"/>
                  <a:t>p= 0.054</a:t>
                </a:r>
                <a:endParaRPr lang="en-US" sz="1400" dirty="0"/>
              </a:p>
            </p:txBody>
          </p:sp>
          <p:cxnSp>
            <p:nvCxnSpPr>
              <p:cNvPr id="49" name="Straight Connector 48"/>
              <p:cNvCxnSpPr/>
              <p:nvPr/>
            </p:nvCxnSpPr>
            <p:spPr>
              <a:xfrm>
                <a:off x="932115" y="2019547"/>
                <a:ext cx="88015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4" name="Frame 3"/>
          <p:cNvSpPr/>
          <p:nvPr/>
        </p:nvSpPr>
        <p:spPr>
          <a:xfrm>
            <a:off x="1564335" y="2023967"/>
            <a:ext cx="1719217" cy="1739995"/>
          </a:xfrm>
          <a:prstGeom prst="frame">
            <a:avLst>
              <a:gd name="adj1" fmla="val 1689"/>
            </a:avLst>
          </a:prstGeom>
          <a:solidFill>
            <a:srgbClr val="FF0000"/>
          </a:solidFill>
          <a:ln w="28575" cmpd="sng">
            <a:solidFill>
              <a:srgbClr val="FF0000"/>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75470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32" y="165248"/>
            <a:ext cx="8497520" cy="1384995"/>
          </a:xfrm>
          <a:prstGeom prst="rect">
            <a:avLst/>
          </a:prstGeom>
          <a:noFill/>
        </p:spPr>
        <p:txBody>
          <a:bodyPr wrap="square" rtlCol="0">
            <a:spAutoFit/>
          </a:bodyPr>
          <a:lstStyle/>
          <a:p>
            <a:pPr algn="ctr"/>
            <a:r>
              <a:rPr lang="en-US" sz="2800" b="1" dirty="0" smtClean="0">
                <a:solidFill>
                  <a:srgbClr val="000090"/>
                </a:solidFill>
                <a:latin typeface="+mj-lt"/>
              </a:rPr>
              <a:t>Belatacept patients show more TNFα/</a:t>
            </a:r>
            <a:r>
              <a:rPr lang="en-US" sz="2800" b="1" dirty="0" err="1" smtClean="0">
                <a:solidFill>
                  <a:srgbClr val="000090"/>
                </a:solidFill>
                <a:latin typeface="+mj-lt"/>
              </a:rPr>
              <a:t>IFNγ</a:t>
            </a:r>
            <a:r>
              <a:rPr lang="en-US" sz="2800" b="1" dirty="0" smtClean="0">
                <a:solidFill>
                  <a:srgbClr val="000090"/>
                </a:solidFill>
                <a:latin typeface="+mj-lt"/>
              </a:rPr>
              <a:t> production in Central Memory cells but lower in Naïve CD8 cells in response to EBV stimulation</a:t>
            </a:r>
            <a:endParaRPr lang="en-US" sz="2800" b="1" dirty="0">
              <a:solidFill>
                <a:srgbClr val="000090"/>
              </a:solidFill>
              <a:latin typeface="+mj-lt"/>
            </a:endParaRPr>
          </a:p>
        </p:txBody>
      </p:sp>
      <p:grpSp>
        <p:nvGrpSpPr>
          <p:cNvPr id="3" name="Group 2"/>
          <p:cNvGrpSpPr/>
          <p:nvPr/>
        </p:nvGrpSpPr>
        <p:grpSpPr>
          <a:xfrm>
            <a:off x="7069300" y="2111402"/>
            <a:ext cx="2001378" cy="1760295"/>
            <a:chOff x="-52911" y="2917427"/>
            <a:chExt cx="2291888" cy="1935045"/>
          </a:xfrm>
        </p:grpSpPr>
        <p:grpSp>
          <p:nvGrpSpPr>
            <p:cNvPr id="57" name="Group 56"/>
            <p:cNvGrpSpPr/>
            <p:nvPr/>
          </p:nvGrpSpPr>
          <p:grpSpPr>
            <a:xfrm>
              <a:off x="263273" y="2917427"/>
              <a:ext cx="1838723" cy="1593933"/>
              <a:chOff x="223589" y="2857637"/>
              <a:chExt cx="1944547" cy="1812484"/>
            </a:xfrm>
          </p:grpSpPr>
          <p:sp>
            <p:nvSpPr>
              <p:cNvPr id="66" name="Frame 65"/>
              <p:cNvSpPr/>
              <p:nvPr/>
            </p:nvSpPr>
            <p:spPr>
              <a:xfrm>
                <a:off x="223589" y="2857637"/>
                <a:ext cx="1944547" cy="1812484"/>
              </a:xfrm>
              <a:prstGeom prst="frame">
                <a:avLst>
                  <a:gd name="adj1" fmla="val 0"/>
                </a:avLst>
              </a:prstGeom>
              <a:ln w="19050" cmpd="sng"/>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67" name="Straight Connector 66"/>
              <p:cNvCxnSpPr>
                <a:stCxn id="66" idx="0"/>
                <a:endCxn id="66" idx="2"/>
              </p:cNvCxnSpPr>
              <p:nvPr/>
            </p:nvCxnSpPr>
            <p:spPr>
              <a:xfrm>
                <a:off x="1195863" y="2857637"/>
                <a:ext cx="0" cy="1812484"/>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66" idx="1"/>
                <a:endCxn id="66" idx="3"/>
              </p:cNvCxnSpPr>
              <p:nvPr/>
            </p:nvCxnSpPr>
            <p:spPr>
              <a:xfrm>
                <a:off x="223589" y="3763879"/>
                <a:ext cx="194454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8" name="TextBox 57"/>
            <p:cNvSpPr txBox="1"/>
            <p:nvPr/>
          </p:nvSpPr>
          <p:spPr>
            <a:xfrm>
              <a:off x="1254954" y="3076188"/>
              <a:ext cx="828054" cy="405997"/>
            </a:xfrm>
            <a:prstGeom prst="rect">
              <a:avLst/>
            </a:prstGeom>
            <a:noFill/>
          </p:spPr>
          <p:txBody>
            <a:bodyPr wrap="square" rtlCol="0">
              <a:spAutoFit/>
            </a:bodyPr>
            <a:lstStyle/>
            <a:p>
              <a:r>
                <a:rPr lang="en-US" b="1" dirty="0" smtClean="0">
                  <a:solidFill>
                    <a:srgbClr val="0000FF"/>
                  </a:solidFill>
                </a:rPr>
                <a:t>Naive</a:t>
              </a:r>
              <a:endParaRPr lang="en-US" b="1" dirty="0">
                <a:solidFill>
                  <a:srgbClr val="0000FF"/>
                </a:solidFill>
              </a:endParaRPr>
            </a:p>
          </p:txBody>
        </p:sp>
        <p:sp>
          <p:nvSpPr>
            <p:cNvPr id="59" name="TextBox 58"/>
            <p:cNvSpPr txBox="1"/>
            <p:nvPr/>
          </p:nvSpPr>
          <p:spPr>
            <a:xfrm>
              <a:off x="381537" y="3089418"/>
              <a:ext cx="773850" cy="405997"/>
            </a:xfrm>
            <a:prstGeom prst="rect">
              <a:avLst/>
            </a:prstGeom>
            <a:noFill/>
          </p:spPr>
          <p:txBody>
            <a:bodyPr wrap="square" rtlCol="0">
              <a:spAutoFit/>
            </a:bodyPr>
            <a:lstStyle/>
            <a:p>
              <a:r>
                <a:rPr lang="en-US" b="1" dirty="0" smtClean="0">
                  <a:solidFill>
                    <a:srgbClr val="0000FF"/>
                  </a:solidFill>
                </a:rPr>
                <a:t>TCM</a:t>
              </a:r>
              <a:endParaRPr lang="en-US" b="1" dirty="0">
                <a:solidFill>
                  <a:srgbClr val="0000FF"/>
                </a:solidFill>
              </a:endParaRPr>
            </a:p>
          </p:txBody>
        </p:sp>
        <p:sp>
          <p:nvSpPr>
            <p:cNvPr id="60" name="TextBox 59"/>
            <p:cNvSpPr txBox="1"/>
            <p:nvPr/>
          </p:nvSpPr>
          <p:spPr>
            <a:xfrm>
              <a:off x="420735" y="3940028"/>
              <a:ext cx="795243" cy="405997"/>
            </a:xfrm>
            <a:prstGeom prst="rect">
              <a:avLst/>
            </a:prstGeom>
            <a:noFill/>
          </p:spPr>
          <p:txBody>
            <a:bodyPr wrap="square" rtlCol="0">
              <a:spAutoFit/>
            </a:bodyPr>
            <a:lstStyle/>
            <a:p>
              <a:r>
                <a:rPr lang="en-US" b="1" dirty="0" smtClean="0">
                  <a:solidFill>
                    <a:srgbClr val="0000FF"/>
                  </a:solidFill>
                </a:rPr>
                <a:t>TEM</a:t>
              </a:r>
              <a:endParaRPr lang="en-US" b="1" dirty="0">
                <a:solidFill>
                  <a:srgbClr val="0000FF"/>
                </a:solidFill>
              </a:endParaRPr>
            </a:p>
          </p:txBody>
        </p:sp>
        <p:sp>
          <p:nvSpPr>
            <p:cNvPr id="61" name="TextBox 60"/>
            <p:cNvSpPr txBox="1"/>
            <p:nvPr/>
          </p:nvSpPr>
          <p:spPr>
            <a:xfrm>
              <a:off x="1158001" y="3920108"/>
              <a:ext cx="1080976" cy="405997"/>
            </a:xfrm>
            <a:prstGeom prst="rect">
              <a:avLst/>
            </a:prstGeom>
            <a:noFill/>
          </p:spPr>
          <p:txBody>
            <a:bodyPr wrap="square" rtlCol="0">
              <a:spAutoFit/>
            </a:bodyPr>
            <a:lstStyle/>
            <a:p>
              <a:r>
                <a:rPr lang="en-US" b="1" dirty="0" smtClean="0">
                  <a:solidFill>
                    <a:srgbClr val="0000FF"/>
                  </a:solidFill>
                </a:rPr>
                <a:t>TEMRA</a:t>
              </a:r>
              <a:endParaRPr lang="en-US" b="1" dirty="0">
                <a:solidFill>
                  <a:srgbClr val="0000FF"/>
                </a:solidFill>
              </a:endParaRPr>
            </a:p>
          </p:txBody>
        </p:sp>
        <p:sp>
          <p:nvSpPr>
            <p:cNvPr id="62" name="TextBox 61"/>
            <p:cNvSpPr txBox="1"/>
            <p:nvPr/>
          </p:nvSpPr>
          <p:spPr>
            <a:xfrm rot="16200000">
              <a:off x="-328158" y="3931116"/>
              <a:ext cx="858272" cy="307777"/>
            </a:xfrm>
            <a:prstGeom prst="rect">
              <a:avLst/>
            </a:prstGeom>
            <a:noFill/>
          </p:spPr>
          <p:txBody>
            <a:bodyPr wrap="square" rtlCol="0">
              <a:spAutoFit/>
            </a:bodyPr>
            <a:lstStyle/>
            <a:p>
              <a:r>
                <a:rPr lang="en-US" sz="1400" b="1" dirty="0" smtClean="0">
                  <a:solidFill>
                    <a:srgbClr val="0000FF"/>
                  </a:solidFill>
                </a:rPr>
                <a:t>CCR7</a:t>
              </a:r>
              <a:endParaRPr lang="en-US" sz="1400" b="1" dirty="0">
                <a:solidFill>
                  <a:srgbClr val="0000FF"/>
                </a:solidFill>
              </a:endParaRPr>
            </a:p>
          </p:txBody>
        </p:sp>
        <p:cxnSp>
          <p:nvCxnSpPr>
            <p:cNvPr id="63" name="Straight Arrow Connector 62"/>
            <p:cNvCxnSpPr>
              <a:stCxn id="62" idx="3"/>
            </p:cNvCxnSpPr>
            <p:nvPr/>
          </p:nvCxnSpPr>
          <p:spPr>
            <a:xfrm flipH="1" flipV="1">
              <a:off x="92598" y="3307449"/>
              <a:ext cx="8380" cy="3484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249057" y="4514141"/>
              <a:ext cx="908944" cy="338331"/>
            </a:xfrm>
            <a:prstGeom prst="rect">
              <a:avLst/>
            </a:prstGeom>
            <a:noFill/>
          </p:spPr>
          <p:txBody>
            <a:bodyPr wrap="square" rtlCol="0">
              <a:spAutoFit/>
            </a:bodyPr>
            <a:lstStyle/>
            <a:p>
              <a:r>
                <a:rPr lang="en-US" sz="1400" b="1" dirty="0" smtClean="0">
                  <a:solidFill>
                    <a:srgbClr val="0000FF"/>
                  </a:solidFill>
                </a:rPr>
                <a:t>CD45RA</a:t>
              </a:r>
              <a:endParaRPr lang="en-US" sz="1400" b="1" dirty="0">
                <a:solidFill>
                  <a:srgbClr val="0000FF"/>
                </a:solidFill>
              </a:endParaRPr>
            </a:p>
          </p:txBody>
        </p:sp>
        <p:cxnSp>
          <p:nvCxnSpPr>
            <p:cNvPr id="65" name="Straight Arrow Connector 64"/>
            <p:cNvCxnSpPr>
              <a:stCxn id="64" idx="3"/>
            </p:cNvCxnSpPr>
            <p:nvPr/>
          </p:nvCxnSpPr>
          <p:spPr>
            <a:xfrm>
              <a:off x="1158001" y="4683307"/>
              <a:ext cx="32355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505999" y="1482436"/>
            <a:ext cx="2777553" cy="2773177"/>
            <a:chOff x="2183244" y="1541908"/>
            <a:chExt cx="2911498" cy="2892626"/>
          </a:xfrm>
        </p:grpSpPr>
        <p:pic>
          <p:nvPicPr>
            <p:cNvPr id="11" name="Picture 10"/>
            <p:cNvPicPr>
              <a:picLocks noChangeAspect="1"/>
            </p:cNvPicPr>
            <p:nvPr/>
          </p:nvPicPr>
          <p:blipFill rotWithShape="1">
            <a:blip r:embed="rId3"/>
            <a:srcRect r="26415" b="12127"/>
            <a:stretch/>
          </p:blipFill>
          <p:spPr>
            <a:xfrm>
              <a:off x="2183244" y="1541908"/>
              <a:ext cx="2911498" cy="2892626"/>
            </a:xfrm>
            <a:prstGeom prst="rect">
              <a:avLst/>
            </a:prstGeom>
          </p:spPr>
        </p:pic>
        <p:grpSp>
          <p:nvGrpSpPr>
            <p:cNvPr id="44" name="Group 43"/>
            <p:cNvGrpSpPr/>
            <p:nvPr/>
          </p:nvGrpSpPr>
          <p:grpSpPr>
            <a:xfrm>
              <a:off x="3879978" y="2178250"/>
              <a:ext cx="937911" cy="307777"/>
              <a:chOff x="1481560" y="1570311"/>
              <a:chExt cx="937911" cy="307777"/>
            </a:xfrm>
          </p:grpSpPr>
          <p:cxnSp>
            <p:nvCxnSpPr>
              <p:cNvPr id="45" name="Straight Connector 44"/>
              <p:cNvCxnSpPr/>
              <p:nvPr/>
            </p:nvCxnSpPr>
            <p:spPr>
              <a:xfrm>
                <a:off x="1481560" y="1864262"/>
                <a:ext cx="794633" cy="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1513338" y="1570311"/>
                <a:ext cx="906133" cy="307777"/>
              </a:xfrm>
              <a:prstGeom prst="rect">
                <a:avLst/>
              </a:prstGeom>
              <a:noFill/>
            </p:spPr>
            <p:txBody>
              <a:bodyPr wrap="square" rtlCol="0">
                <a:spAutoFit/>
              </a:bodyPr>
              <a:lstStyle/>
              <a:p>
                <a:r>
                  <a:rPr lang="en-US" sz="1400" dirty="0"/>
                  <a:t>p</a:t>
                </a:r>
                <a:r>
                  <a:rPr lang="en-US" sz="1400" dirty="0" smtClean="0"/>
                  <a:t>= 0.028</a:t>
                </a:r>
                <a:endParaRPr lang="en-US" sz="1400" dirty="0"/>
              </a:p>
            </p:txBody>
          </p:sp>
        </p:grpSp>
      </p:grpSp>
      <p:grpSp>
        <p:nvGrpSpPr>
          <p:cNvPr id="16" name="Group 15"/>
          <p:cNvGrpSpPr/>
          <p:nvPr/>
        </p:nvGrpSpPr>
        <p:grpSpPr>
          <a:xfrm>
            <a:off x="3768373" y="1579512"/>
            <a:ext cx="2698560" cy="2720484"/>
            <a:chOff x="5094742" y="1731797"/>
            <a:chExt cx="2802190" cy="2941525"/>
          </a:xfrm>
        </p:grpSpPr>
        <p:pic>
          <p:nvPicPr>
            <p:cNvPr id="13" name="Picture 12"/>
            <p:cNvPicPr>
              <a:picLocks noChangeAspect="1"/>
            </p:cNvPicPr>
            <p:nvPr/>
          </p:nvPicPr>
          <p:blipFill rotWithShape="1">
            <a:blip r:embed="rId4"/>
            <a:srcRect r="26410"/>
            <a:stretch/>
          </p:blipFill>
          <p:spPr>
            <a:xfrm>
              <a:off x="5094742" y="1731797"/>
              <a:ext cx="2802190" cy="2941525"/>
            </a:xfrm>
            <a:prstGeom prst="rect">
              <a:avLst/>
            </a:prstGeom>
          </p:spPr>
        </p:pic>
        <p:grpSp>
          <p:nvGrpSpPr>
            <p:cNvPr id="47" name="Group 46"/>
            <p:cNvGrpSpPr/>
            <p:nvPr/>
          </p:nvGrpSpPr>
          <p:grpSpPr>
            <a:xfrm>
              <a:off x="6805440" y="2425106"/>
              <a:ext cx="893214" cy="311140"/>
              <a:chOff x="932115" y="1708407"/>
              <a:chExt cx="893214" cy="311140"/>
            </a:xfrm>
          </p:grpSpPr>
          <p:sp>
            <p:nvSpPr>
              <p:cNvPr id="48" name="TextBox 47"/>
              <p:cNvSpPr txBox="1"/>
              <p:nvPr/>
            </p:nvSpPr>
            <p:spPr>
              <a:xfrm>
                <a:off x="932115" y="1708407"/>
                <a:ext cx="893214" cy="307777"/>
              </a:xfrm>
              <a:prstGeom prst="rect">
                <a:avLst/>
              </a:prstGeom>
              <a:noFill/>
            </p:spPr>
            <p:txBody>
              <a:bodyPr wrap="square" rtlCol="0">
                <a:spAutoFit/>
              </a:bodyPr>
              <a:lstStyle/>
              <a:p>
                <a:r>
                  <a:rPr lang="en-US" sz="1400" dirty="0" smtClean="0"/>
                  <a:t>p= 0.054</a:t>
                </a:r>
                <a:endParaRPr lang="en-US" sz="1400" dirty="0"/>
              </a:p>
            </p:txBody>
          </p:sp>
          <p:cxnSp>
            <p:nvCxnSpPr>
              <p:cNvPr id="49" name="Straight Connector 48"/>
              <p:cNvCxnSpPr/>
              <p:nvPr/>
            </p:nvCxnSpPr>
            <p:spPr>
              <a:xfrm>
                <a:off x="932115" y="2019547"/>
                <a:ext cx="88015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28" name="Frame 27"/>
          <p:cNvSpPr/>
          <p:nvPr/>
        </p:nvSpPr>
        <p:spPr>
          <a:xfrm>
            <a:off x="4940820" y="2023967"/>
            <a:ext cx="1719217" cy="1739995"/>
          </a:xfrm>
          <a:prstGeom prst="frame">
            <a:avLst>
              <a:gd name="adj1" fmla="val 1689"/>
            </a:avLst>
          </a:prstGeom>
          <a:solidFill>
            <a:srgbClr val="FF0000"/>
          </a:solidFill>
          <a:ln w="28575" cmpd="sng">
            <a:solidFill>
              <a:srgbClr val="FF0000"/>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26376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9538"/>
            <a:ext cx="8229600" cy="2664604"/>
          </a:xfrm>
        </p:spPr>
        <p:txBody>
          <a:bodyPr>
            <a:normAutofit fontScale="90000"/>
          </a:bodyPr>
          <a:lstStyle/>
          <a:p>
            <a:r>
              <a:rPr lang="en-US" b="1" dirty="0">
                <a:solidFill>
                  <a:srgbClr val="000090"/>
                </a:solidFill>
              </a:rPr>
              <a:t>Comparison of Viral Immunity in Stable Renal Allograft Recipients Treated with </a:t>
            </a:r>
            <a:r>
              <a:rPr lang="en-US" b="1" dirty="0" smtClean="0">
                <a:solidFill>
                  <a:srgbClr val="000090"/>
                </a:solidFill>
              </a:rPr>
              <a:t/>
            </a:r>
            <a:br>
              <a:rPr lang="en-US" b="1" dirty="0" smtClean="0">
                <a:solidFill>
                  <a:srgbClr val="000090"/>
                </a:solidFill>
              </a:rPr>
            </a:br>
            <a:r>
              <a:rPr lang="en-US" b="1" dirty="0" err="1" smtClean="0">
                <a:solidFill>
                  <a:srgbClr val="000090"/>
                </a:solidFill>
              </a:rPr>
              <a:t>Belatacept</a:t>
            </a:r>
            <a:r>
              <a:rPr lang="en-US" b="1" dirty="0" smtClean="0">
                <a:solidFill>
                  <a:srgbClr val="000090"/>
                </a:solidFill>
              </a:rPr>
              <a:t> </a:t>
            </a:r>
            <a:r>
              <a:rPr lang="en-US" b="1" dirty="0">
                <a:solidFill>
                  <a:srgbClr val="000090"/>
                </a:solidFill>
              </a:rPr>
              <a:t>or Tacrolimus</a:t>
            </a:r>
          </a:p>
        </p:txBody>
      </p:sp>
      <p:sp>
        <p:nvSpPr>
          <p:cNvPr id="3" name="Subtitle 2"/>
          <p:cNvSpPr>
            <a:spLocks noGrp="1"/>
          </p:cNvSpPr>
          <p:nvPr>
            <p:ph type="subTitle" idx="1"/>
          </p:nvPr>
        </p:nvSpPr>
        <p:spPr>
          <a:xfrm>
            <a:off x="1487055" y="3574477"/>
            <a:ext cx="6216072" cy="2752431"/>
          </a:xfrm>
        </p:spPr>
        <p:txBody>
          <a:bodyPr>
            <a:normAutofit fontScale="92500"/>
          </a:bodyPr>
          <a:lstStyle/>
          <a:p>
            <a:r>
              <a:rPr lang="en-US" sz="2800" b="1" u="sng" dirty="0" smtClean="0">
                <a:solidFill>
                  <a:schemeClr val="tx1"/>
                </a:solidFill>
              </a:rPr>
              <a:t>Yvonne Suessmuth PhD</a:t>
            </a:r>
            <a:r>
              <a:rPr lang="en-US" sz="2800" dirty="0" smtClean="0">
                <a:solidFill>
                  <a:schemeClr val="tx1"/>
                </a:solidFill>
              </a:rPr>
              <a:t>, PW Thompson; C Breeden; B Johnson; R Jones; LA Stempora; J Cheeseman; J Joseph; B Begley; S Thomas; AD Kirk; K Newell; CP Larsen; AK Mehta</a:t>
            </a:r>
          </a:p>
          <a:p>
            <a:endParaRPr lang="en-US" sz="2800" dirty="0" smtClean="0">
              <a:solidFill>
                <a:schemeClr val="tx1"/>
              </a:solidFill>
            </a:endParaRPr>
          </a:p>
          <a:p>
            <a:r>
              <a:rPr lang="en-US" sz="2800" dirty="0" smtClean="0">
                <a:solidFill>
                  <a:schemeClr val="tx1"/>
                </a:solidFill>
              </a:rPr>
              <a:t>Emory Transplant Center</a:t>
            </a:r>
            <a:endParaRPr lang="en-US" sz="2800" dirty="0">
              <a:solidFill>
                <a:schemeClr val="tx1"/>
              </a:solidFill>
            </a:endParaRPr>
          </a:p>
        </p:txBody>
      </p:sp>
      <p:pic>
        <p:nvPicPr>
          <p:cNvPr id="4" name="Picture 20" descr="medicine_logo2_blue"/>
          <p:cNvPicPr>
            <a:picLocks noChangeAspect="1" noChangeArrowheads="1"/>
          </p:cNvPicPr>
          <p:nvPr/>
        </p:nvPicPr>
        <p:blipFill>
          <a:blip r:embed="rId4" cstate="print"/>
          <a:srcRect/>
          <a:stretch>
            <a:fillRect/>
          </a:stretch>
        </p:blipFill>
        <p:spPr bwMode="auto">
          <a:xfrm>
            <a:off x="7543800" y="4495800"/>
            <a:ext cx="1458913" cy="2103438"/>
          </a:xfrm>
          <a:prstGeom prst="rect">
            <a:avLst/>
          </a:prstGeom>
          <a:noFill/>
          <a:ln w="9525">
            <a:noFill/>
            <a:miter lim="800000"/>
            <a:headEnd/>
            <a:tailEnd/>
          </a:ln>
        </p:spPr>
      </p:pic>
      <p:grpSp>
        <p:nvGrpSpPr>
          <p:cNvPr id="5" name="Group 14"/>
          <p:cNvGrpSpPr>
            <a:grpSpLocks noChangeAspect="1"/>
          </p:cNvGrpSpPr>
          <p:nvPr/>
        </p:nvGrpSpPr>
        <p:grpSpPr>
          <a:xfrm>
            <a:off x="228600" y="4302532"/>
            <a:ext cx="1371600" cy="2405595"/>
            <a:chOff x="23850600" y="228600"/>
            <a:chExt cx="1555148" cy="2727513"/>
          </a:xfrm>
        </p:grpSpPr>
        <p:graphicFrame>
          <p:nvGraphicFramePr>
            <p:cNvPr id="6" name="Object 82"/>
            <p:cNvGraphicFramePr>
              <a:graphicFrameLocks noChangeAspect="1"/>
            </p:cNvGraphicFramePr>
            <p:nvPr/>
          </p:nvGraphicFramePr>
          <p:xfrm>
            <a:off x="23850601" y="228600"/>
            <a:ext cx="1554367" cy="2689100"/>
          </p:xfrm>
          <a:graphic>
            <a:graphicData uri="http://schemas.openxmlformats.org/presentationml/2006/ole">
              <mc:AlternateContent xmlns:mc="http://schemas.openxmlformats.org/markup-compatibility/2006">
                <mc:Choice xmlns:v="urn:schemas-microsoft-com:vml" Requires="v">
                  <p:oleObj spid="_x0000_s1064" name="Photo Editor Photo" r:id="rId5" imgW="4563112" imgH="7895238" progId="">
                    <p:embed/>
                  </p:oleObj>
                </mc:Choice>
                <mc:Fallback>
                  <p:oleObj name="Photo Editor Photo" r:id="rId5" imgW="4563112" imgH="7895238"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50601" y="228600"/>
                          <a:ext cx="1554367" cy="2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TextBox 6"/>
            <p:cNvSpPr txBox="1"/>
            <p:nvPr/>
          </p:nvSpPr>
          <p:spPr>
            <a:xfrm>
              <a:off x="23850600" y="2736266"/>
              <a:ext cx="1555148" cy="219847"/>
            </a:xfrm>
            <a:prstGeom prst="rect">
              <a:avLst/>
            </a:prstGeom>
            <a:solidFill>
              <a:srgbClr val="003069"/>
            </a:solidFill>
          </p:spPr>
          <p:txBody>
            <a:bodyPr wrap="square" lIns="0" tIns="27432" rIns="0" bIns="27432" rtlCol="0">
              <a:spAutoFit/>
            </a:bodyPr>
            <a:lstStyle/>
            <a:p>
              <a:pPr algn="ctr"/>
              <a:r>
                <a:rPr lang="en-US" sz="900" b="1" dirty="0">
                  <a:solidFill>
                    <a:srgbClr val="D8D22D"/>
                  </a:solidFill>
                  <a:latin typeface="Palatino"/>
                  <a:cs typeface="Palatino"/>
                </a:rPr>
                <a:t>Emory Transplant Center</a:t>
              </a:r>
            </a:p>
          </p:txBody>
        </p:sp>
      </p:grpSp>
    </p:spTree>
    <p:extLst>
      <p:ext uri="{BB962C8B-B14F-4D97-AF65-F5344CB8AC3E}">
        <p14:creationId xmlns:p14="http://schemas.microsoft.com/office/powerpoint/2010/main" val="2093882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32" y="165248"/>
            <a:ext cx="8497520" cy="1384995"/>
          </a:xfrm>
          <a:prstGeom prst="rect">
            <a:avLst/>
          </a:prstGeom>
          <a:noFill/>
        </p:spPr>
        <p:txBody>
          <a:bodyPr wrap="square" rtlCol="0">
            <a:spAutoFit/>
          </a:bodyPr>
          <a:lstStyle/>
          <a:p>
            <a:pPr algn="ctr"/>
            <a:r>
              <a:rPr lang="en-US" sz="2800" b="1" dirty="0" smtClean="0">
                <a:solidFill>
                  <a:srgbClr val="000090"/>
                </a:solidFill>
                <a:latin typeface="+mj-lt"/>
              </a:rPr>
              <a:t>Belatacept patients show more TNFα/</a:t>
            </a:r>
            <a:r>
              <a:rPr lang="en-US" sz="2800" b="1" dirty="0" err="1" smtClean="0">
                <a:solidFill>
                  <a:srgbClr val="000090"/>
                </a:solidFill>
                <a:latin typeface="+mj-lt"/>
              </a:rPr>
              <a:t>IFNγ</a:t>
            </a:r>
            <a:r>
              <a:rPr lang="en-US" sz="2800" b="1" dirty="0" smtClean="0">
                <a:solidFill>
                  <a:srgbClr val="000090"/>
                </a:solidFill>
                <a:latin typeface="+mj-lt"/>
              </a:rPr>
              <a:t> production in Central Memory cells but lower in Naïve CD8 cells in response to EBV stimulation</a:t>
            </a:r>
            <a:endParaRPr lang="en-US" sz="2800" b="1" dirty="0">
              <a:solidFill>
                <a:srgbClr val="000090"/>
              </a:solidFill>
              <a:latin typeface="+mj-lt"/>
            </a:endParaRPr>
          </a:p>
        </p:txBody>
      </p:sp>
      <p:grpSp>
        <p:nvGrpSpPr>
          <p:cNvPr id="3" name="Group 2"/>
          <p:cNvGrpSpPr/>
          <p:nvPr/>
        </p:nvGrpSpPr>
        <p:grpSpPr>
          <a:xfrm>
            <a:off x="7069300" y="2112413"/>
            <a:ext cx="2001378" cy="1760295"/>
            <a:chOff x="-52911" y="2917427"/>
            <a:chExt cx="2291888" cy="1935045"/>
          </a:xfrm>
        </p:grpSpPr>
        <p:grpSp>
          <p:nvGrpSpPr>
            <p:cNvPr id="57" name="Group 56"/>
            <p:cNvGrpSpPr/>
            <p:nvPr/>
          </p:nvGrpSpPr>
          <p:grpSpPr>
            <a:xfrm>
              <a:off x="263273" y="2917427"/>
              <a:ext cx="1838723" cy="1593933"/>
              <a:chOff x="223589" y="2857637"/>
              <a:chExt cx="1944547" cy="1812484"/>
            </a:xfrm>
          </p:grpSpPr>
          <p:sp>
            <p:nvSpPr>
              <p:cNvPr id="66" name="Frame 65"/>
              <p:cNvSpPr/>
              <p:nvPr/>
            </p:nvSpPr>
            <p:spPr>
              <a:xfrm>
                <a:off x="223589" y="2857637"/>
                <a:ext cx="1944547" cy="1812484"/>
              </a:xfrm>
              <a:prstGeom prst="frame">
                <a:avLst>
                  <a:gd name="adj1" fmla="val 0"/>
                </a:avLst>
              </a:prstGeom>
              <a:ln w="19050" cmpd="sng"/>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67" name="Straight Connector 66"/>
              <p:cNvCxnSpPr>
                <a:stCxn id="66" idx="0"/>
                <a:endCxn id="66" idx="2"/>
              </p:cNvCxnSpPr>
              <p:nvPr/>
            </p:nvCxnSpPr>
            <p:spPr>
              <a:xfrm>
                <a:off x="1195863" y="2857637"/>
                <a:ext cx="0" cy="1812484"/>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66" idx="1"/>
                <a:endCxn id="66" idx="3"/>
              </p:cNvCxnSpPr>
              <p:nvPr/>
            </p:nvCxnSpPr>
            <p:spPr>
              <a:xfrm>
                <a:off x="223589" y="3763879"/>
                <a:ext cx="194454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8" name="TextBox 57"/>
            <p:cNvSpPr txBox="1"/>
            <p:nvPr/>
          </p:nvSpPr>
          <p:spPr>
            <a:xfrm>
              <a:off x="1254954" y="3076188"/>
              <a:ext cx="828054" cy="405997"/>
            </a:xfrm>
            <a:prstGeom prst="rect">
              <a:avLst/>
            </a:prstGeom>
            <a:noFill/>
          </p:spPr>
          <p:txBody>
            <a:bodyPr wrap="square" rtlCol="0">
              <a:spAutoFit/>
            </a:bodyPr>
            <a:lstStyle/>
            <a:p>
              <a:r>
                <a:rPr lang="en-US" b="1" dirty="0" smtClean="0">
                  <a:solidFill>
                    <a:srgbClr val="0000FF"/>
                  </a:solidFill>
                </a:rPr>
                <a:t>Naive</a:t>
              </a:r>
              <a:endParaRPr lang="en-US" b="1" dirty="0">
                <a:solidFill>
                  <a:srgbClr val="0000FF"/>
                </a:solidFill>
              </a:endParaRPr>
            </a:p>
          </p:txBody>
        </p:sp>
        <p:sp>
          <p:nvSpPr>
            <p:cNvPr id="59" name="TextBox 58"/>
            <p:cNvSpPr txBox="1"/>
            <p:nvPr/>
          </p:nvSpPr>
          <p:spPr>
            <a:xfrm>
              <a:off x="381537" y="3089418"/>
              <a:ext cx="773850" cy="405997"/>
            </a:xfrm>
            <a:prstGeom prst="rect">
              <a:avLst/>
            </a:prstGeom>
            <a:noFill/>
          </p:spPr>
          <p:txBody>
            <a:bodyPr wrap="square" rtlCol="0">
              <a:spAutoFit/>
            </a:bodyPr>
            <a:lstStyle/>
            <a:p>
              <a:r>
                <a:rPr lang="en-US" b="1" dirty="0" smtClean="0">
                  <a:solidFill>
                    <a:srgbClr val="0000FF"/>
                  </a:solidFill>
                </a:rPr>
                <a:t>TCM</a:t>
              </a:r>
              <a:endParaRPr lang="en-US" b="1" dirty="0">
                <a:solidFill>
                  <a:srgbClr val="0000FF"/>
                </a:solidFill>
              </a:endParaRPr>
            </a:p>
          </p:txBody>
        </p:sp>
        <p:sp>
          <p:nvSpPr>
            <p:cNvPr id="60" name="TextBox 59"/>
            <p:cNvSpPr txBox="1"/>
            <p:nvPr/>
          </p:nvSpPr>
          <p:spPr>
            <a:xfrm>
              <a:off x="420735" y="3940028"/>
              <a:ext cx="795243" cy="405997"/>
            </a:xfrm>
            <a:prstGeom prst="rect">
              <a:avLst/>
            </a:prstGeom>
            <a:noFill/>
          </p:spPr>
          <p:txBody>
            <a:bodyPr wrap="square" rtlCol="0">
              <a:spAutoFit/>
            </a:bodyPr>
            <a:lstStyle/>
            <a:p>
              <a:r>
                <a:rPr lang="en-US" b="1" dirty="0" smtClean="0">
                  <a:solidFill>
                    <a:srgbClr val="0000FF"/>
                  </a:solidFill>
                </a:rPr>
                <a:t>TEM</a:t>
              </a:r>
              <a:endParaRPr lang="en-US" b="1" dirty="0">
                <a:solidFill>
                  <a:srgbClr val="0000FF"/>
                </a:solidFill>
              </a:endParaRPr>
            </a:p>
          </p:txBody>
        </p:sp>
        <p:sp>
          <p:nvSpPr>
            <p:cNvPr id="61" name="TextBox 60"/>
            <p:cNvSpPr txBox="1"/>
            <p:nvPr/>
          </p:nvSpPr>
          <p:spPr>
            <a:xfrm>
              <a:off x="1158001" y="3920108"/>
              <a:ext cx="1080976" cy="405997"/>
            </a:xfrm>
            <a:prstGeom prst="rect">
              <a:avLst/>
            </a:prstGeom>
            <a:noFill/>
          </p:spPr>
          <p:txBody>
            <a:bodyPr wrap="square" rtlCol="0">
              <a:spAutoFit/>
            </a:bodyPr>
            <a:lstStyle/>
            <a:p>
              <a:r>
                <a:rPr lang="en-US" b="1" dirty="0" smtClean="0">
                  <a:solidFill>
                    <a:srgbClr val="0000FF"/>
                  </a:solidFill>
                </a:rPr>
                <a:t>TEMRA</a:t>
              </a:r>
              <a:endParaRPr lang="en-US" b="1" dirty="0">
                <a:solidFill>
                  <a:srgbClr val="0000FF"/>
                </a:solidFill>
              </a:endParaRPr>
            </a:p>
          </p:txBody>
        </p:sp>
        <p:sp>
          <p:nvSpPr>
            <p:cNvPr id="62" name="TextBox 61"/>
            <p:cNvSpPr txBox="1"/>
            <p:nvPr/>
          </p:nvSpPr>
          <p:spPr>
            <a:xfrm rot="16200000">
              <a:off x="-328158" y="3931116"/>
              <a:ext cx="858272" cy="307777"/>
            </a:xfrm>
            <a:prstGeom prst="rect">
              <a:avLst/>
            </a:prstGeom>
            <a:noFill/>
          </p:spPr>
          <p:txBody>
            <a:bodyPr wrap="square" rtlCol="0">
              <a:spAutoFit/>
            </a:bodyPr>
            <a:lstStyle/>
            <a:p>
              <a:r>
                <a:rPr lang="en-US" sz="1400" b="1" dirty="0" smtClean="0">
                  <a:solidFill>
                    <a:srgbClr val="0000FF"/>
                  </a:solidFill>
                </a:rPr>
                <a:t>CCR7</a:t>
              </a:r>
              <a:endParaRPr lang="en-US" sz="1400" b="1" dirty="0">
                <a:solidFill>
                  <a:srgbClr val="0000FF"/>
                </a:solidFill>
              </a:endParaRPr>
            </a:p>
          </p:txBody>
        </p:sp>
        <p:cxnSp>
          <p:nvCxnSpPr>
            <p:cNvPr id="63" name="Straight Arrow Connector 62"/>
            <p:cNvCxnSpPr>
              <a:stCxn id="62" idx="3"/>
            </p:cNvCxnSpPr>
            <p:nvPr/>
          </p:nvCxnSpPr>
          <p:spPr>
            <a:xfrm flipH="1" flipV="1">
              <a:off x="92598" y="3307449"/>
              <a:ext cx="8380" cy="3484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249057" y="4514141"/>
              <a:ext cx="908944" cy="338331"/>
            </a:xfrm>
            <a:prstGeom prst="rect">
              <a:avLst/>
            </a:prstGeom>
            <a:noFill/>
          </p:spPr>
          <p:txBody>
            <a:bodyPr wrap="square" rtlCol="0">
              <a:spAutoFit/>
            </a:bodyPr>
            <a:lstStyle/>
            <a:p>
              <a:r>
                <a:rPr lang="en-US" sz="1400" b="1" dirty="0" smtClean="0">
                  <a:solidFill>
                    <a:srgbClr val="0000FF"/>
                  </a:solidFill>
                </a:rPr>
                <a:t>CD45RA</a:t>
              </a:r>
              <a:endParaRPr lang="en-US" sz="1400" b="1" dirty="0">
                <a:solidFill>
                  <a:srgbClr val="0000FF"/>
                </a:solidFill>
              </a:endParaRPr>
            </a:p>
          </p:txBody>
        </p:sp>
        <p:cxnSp>
          <p:nvCxnSpPr>
            <p:cNvPr id="65" name="Straight Arrow Connector 64"/>
            <p:cNvCxnSpPr>
              <a:stCxn id="64" idx="3"/>
            </p:cNvCxnSpPr>
            <p:nvPr/>
          </p:nvCxnSpPr>
          <p:spPr>
            <a:xfrm>
              <a:off x="1158001" y="4683307"/>
              <a:ext cx="32355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505999" y="1482436"/>
            <a:ext cx="2777553" cy="2773177"/>
            <a:chOff x="2183244" y="1541908"/>
            <a:chExt cx="2911498" cy="2892626"/>
          </a:xfrm>
        </p:grpSpPr>
        <p:pic>
          <p:nvPicPr>
            <p:cNvPr id="11" name="Picture 10"/>
            <p:cNvPicPr>
              <a:picLocks noChangeAspect="1"/>
            </p:cNvPicPr>
            <p:nvPr/>
          </p:nvPicPr>
          <p:blipFill rotWithShape="1">
            <a:blip r:embed="rId3"/>
            <a:srcRect r="26415" b="12127"/>
            <a:stretch/>
          </p:blipFill>
          <p:spPr>
            <a:xfrm>
              <a:off x="2183244" y="1541908"/>
              <a:ext cx="2911498" cy="2892626"/>
            </a:xfrm>
            <a:prstGeom prst="rect">
              <a:avLst/>
            </a:prstGeom>
          </p:spPr>
        </p:pic>
        <p:grpSp>
          <p:nvGrpSpPr>
            <p:cNvPr id="44" name="Group 43"/>
            <p:cNvGrpSpPr/>
            <p:nvPr/>
          </p:nvGrpSpPr>
          <p:grpSpPr>
            <a:xfrm>
              <a:off x="3879978" y="2178250"/>
              <a:ext cx="937911" cy="307777"/>
              <a:chOff x="1481560" y="1570311"/>
              <a:chExt cx="937911" cy="307777"/>
            </a:xfrm>
          </p:grpSpPr>
          <p:cxnSp>
            <p:nvCxnSpPr>
              <p:cNvPr id="45" name="Straight Connector 44"/>
              <p:cNvCxnSpPr/>
              <p:nvPr/>
            </p:nvCxnSpPr>
            <p:spPr>
              <a:xfrm>
                <a:off x="1481560" y="1864262"/>
                <a:ext cx="794633" cy="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1513338" y="1570311"/>
                <a:ext cx="906133" cy="307777"/>
              </a:xfrm>
              <a:prstGeom prst="rect">
                <a:avLst/>
              </a:prstGeom>
              <a:noFill/>
            </p:spPr>
            <p:txBody>
              <a:bodyPr wrap="square" rtlCol="0">
                <a:spAutoFit/>
              </a:bodyPr>
              <a:lstStyle/>
              <a:p>
                <a:r>
                  <a:rPr lang="en-US" sz="1400" dirty="0"/>
                  <a:t>p</a:t>
                </a:r>
                <a:r>
                  <a:rPr lang="en-US" sz="1400" dirty="0" smtClean="0"/>
                  <a:t>= 0.028</a:t>
                </a:r>
                <a:endParaRPr lang="en-US" sz="1400" dirty="0"/>
              </a:p>
            </p:txBody>
          </p:sp>
        </p:grpSp>
      </p:grpSp>
      <p:grpSp>
        <p:nvGrpSpPr>
          <p:cNvPr id="16" name="Group 15"/>
          <p:cNvGrpSpPr/>
          <p:nvPr/>
        </p:nvGrpSpPr>
        <p:grpSpPr>
          <a:xfrm>
            <a:off x="3768373" y="1579512"/>
            <a:ext cx="2698560" cy="2720484"/>
            <a:chOff x="5094742" y="1731797"/>
            <a:chExt cx="2802190" cy="2941525"/>
          </a:xfrm>
        </p:grpSpPr>
        <p:pic>
          <p:nvPicPr>
            <p:cNvPr id="13" name="Picture 12"/>
            <p:cNvPicPr>
              <a:picLocks noChangeAspect="1"/>
            </p:cNvPicPr>
            <p:nvPr/>
          </p:nvPicPr>
          <p:blipFill rotWithShape="1">
            <a:blip r:embed="rId4"/>
            <a:srcRect r="26410"/>
            <a:stretch/>
          </p:blipFill>
          <p:spPr>
            <a:xfrm>
              <a:off x="5094742" y="1731797"/>
              <a:ext cx="2802190" cy="2941525"/>
            </a:xfrm>
            <a:prstGeom prst="rect">
              <a:avLst/>
            </a:prstGeom>
          </p:spPr>
        </p:pic>
        <p:grpSp>
          <p:nvGrpSpPr>
            <p:cNvPr id="47" name="Group 46"/>
            <p:cNvGrpSpPr/>
            <p:nvPr/>
          </p:nvGrpSpPr>
          <p:grpSpPr>
            <a:xfrm>
              <a:off x="6805440" y="2425106"/>
              <a:ext cx="893214" cy="311140"/>
              <a:chOff x="932115" y="1708407"/>
              <a:chExt cx="893214" cy="311140"/>
            </a:xfrm>
          </p:grpSpPr>
          <p:sp>
            <p:nvSpPr>
              <p:cNvPr id="48" name="TextBox 47"/>
              <p:cNvSpPr txBox="1"/>
              <p:nvPr/>
            </p:nvSpPr>
            <p:spPr>
              <a:xfrm>
                <a:off x="932115" y="1708407"/>
                <a:ext cx="893214" cy="307777"/>
              </a:xfrm>
              <a:prstGeom prst="rect">
                <a:avLst/>
              </a:prstGeom>
              <a:noFill/>
            </p:spPr>
            <p:txBody>
              <a:bodyPr wrap="square" rtlCol="0">
                <a:spAutoFit/>
              </a:bodyPr>
              <a:lstStyle/>
              <a:p>
                <a:r>
                  <a:rPr lang="en-US" sz="1400" dirty="0" smtClean="0"/>
                  <a:t>p= 0.054</a:t>
                </a:r>
                <a:endParaRPr lang="en-US" sz="1400" dirty="0"/>
              </a:p>
            </p:txBody>
          </p:sp>
          <p:cxnSp>
            <p:nvCxnSpPr>
              <p:cNvPr id="49" name="Straight Connector 48"/>
              <p:cNvCxnSpPr/>
              <p:nvPr/>
            </p:nvCxnSpPr>
            <p:spPr>
              <a:xfrm>
                <a:off x="932115" y="2019547"/>
                <a:ext cx="88015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pic>
        <p:nvPicPr>
          <p:cNvPr id="5" name="Picture 4"/>
          <p:cNvPicPr>
            <a:picLocks noChangeAspect="1"/>
          </p:cNvPicPr>
          <p:nvPr/>
        </p:nvPicPr>
        <p:blipFill rotWithShape="1">
          <a:blip r:embed="rId5"/>
          <a:srcRect r="24573"/>
          <a:stretch/>
        </p:blipFill>
        <p:spPr>
          <a:xfrm>
            <a:off x="626426" y="4299996"/>
            <a:ext cx="2454565" cy="2281379"/>
          </a:xfrm>
          <a:prstGeom prst="rect">
            <a:avLst/>
          </a:prstGeom>
        </p:spPr>
      </p:pic>
      <p:pic>
        <p:nvPicPr>
          <p:cNvPr id="6" name="Picture 5"/>
          <p:cNvPicPr>
            <a:picLocks noChangeAspect="1"/>
          </p:cNvPicPr>
          <p:nvPr/>
        </p:nvPicPr>
        <p:blipFill rotWithShape="1">
          <a:blip r:embed="rId6"/>
          <a:srcRect r="24780" b="13362"/>
          <a:stretch/>
        </p:blipFill>
        <p:spPr>
          <a:xfrm>
            <a:off x="3827418" y="4329287"/>
            <a:ext cx="2495033" cy="2159148"/>
          </a:xfrm>
          <a:prstGeom prst="rect">
            <a:avLst/>
          </a:prstGeom>
        </p:spPr>
      </p:pic>
    </p:spTree>
    <p:extLst>
      <p:ext uri="{BB962C8B-B14F-4D97-AF65-F5344CB8AC3E}">
        <p14:creationId xmlns:p14="http://schemas.microsoft.com/office/powerpoint/2010/main" val="4106828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72" y="173733"/>
            <a:ext cx="8667733" cy="1384995"/>
          </a:xfrm>
          <a:prstGeom prst="rect">
            <a:avLst/>
          </a:prstGeom>
          <a:noFill/>
        </p:spPr>
        <p:txBody>
          <a:bodyPr wrap="square" rtlCol="0">
            <a:spAutoFit/>
          </a:bodyPr>
          <a:lstStyle/>
          <a:p>
            <a:pPr algn="ctr"/>
            <a:r>
              <a:rPr lang="en-US" sz="2800" b="1" dirty="0" smtClean="0">
                <a:solidFill>
                  <a:srgbClr val="000090"/>
                </a:solidFill>
                <a:latin typeface="+mj-lt"/>
              </a:rPr>
              <a:t>In response to CMV stimulation Tacrolimus treated patients show higher production of TNFα/</a:t>
            </a:r>
            <a:r>
              <a:rPr lang="en-US" sz="2800" b="1" dirty="0" err="1" smtClean="0">
                <a:solidFill>
                  <a:srgbClr val="000090"/>
                </a:solidFill>
                <a:latin typeface="+mj-lt"/>
              </a:rPr>
              <a:t>IFNγ</a:t>
            </a:r>
            <a:r>
              <a:rPr lang="en-US" sz="2800" b="1" dirty="0" smtClean="0">
                <a:solidFill>
                  <a:srgbClr val="000090"/>
                </a:solidFill>
                <a:latin typeface="+mj-lt"/>
              </a:rPr>
              <a:t> in all CD8 Memory subsets</a:t>
            </a:r>
            <a:endParaRPr lang="en-US" sz="2800" b="1" dirty="0">
              <a:solidFill>
                <a:srgbClr val="000090"/>
              </a:solidFill>
              <a:latin typeface="+mj-lt"/>
            </a:endParaRPr>
          </a:p>
        </p:txBody>
      </p:sp>
      <p:grpSp>
        <p:nvGrpSpPr>
          <p:cNvPr id="51" name="Group 50"/>
          <p:cNvGrpSpPr/>
          <p:nvPr/>
        </p:nvGrpSpPr>
        <p:grpSpPr>
          <a:xfrm>
            <a:off x="6914242" y="2036469"/>
            <a:ext cx="2001378" cy="1760295"/>
            <a:chOff x="-52911" y="2917427"/>
            <a:chExt cx="2291888" cy="1935045"/>
          </a:xfrm>
        </p:grpSpPr>
        <p:grpSp>
          <p:nvGrpSpPr>
            <p:cNvPr id="52" name="Group 51"/>
            <p:cNvGrpSpPr/>
            <p:nvPr/>
          </p:nvGrpSpPr>
          <p:grpSpPr>
            <a:xfrm>
              <a:off x="263273" y="2917427"/>
              <a:ext cx="1838723" cy="1593933"/>
              <a:chOff x="223589" y="2857637"/>
              <a:chExt cx="1944547" cy="1812484"/>
            </a:xfrm>
          </p:grpSpPr>
          <p:sp>
            <p:nvSpPr>
              <p:cNvPr id="61" name="Frame 60"/>
              <p:cNvSpPr/>
              <p:nvPr/>
            </p:nvSpPr>
            <p:spPr>
              <a:xfrm>
                <a:off x="223589" y="2857637"/>
                <a:ext cx="1944547" cy="1812484"/>
              </a:xfrm>
              <a:prstGeom prst="frame">
                <a:avLst>
                  <a:gd name="adj1" fmla="val 0"/>
                </a:avLst>
              </a:prstGeom>
              <a:ln w="19050" cmpd="sng"/>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62" name="Straight Connector 61"/>
              <p:cNvCxnSpPr>
                <a:stCxn id="61" idx="0"/>
                <a:endCxn id="61" idx="2"/>
              </p:cNvCxnSpPr>
              <p:nvPr/>
            </p:nvCxnSpPr>
            <p:spPr>
              <a:xfrm>
                <a:off x="1195863" y="2857637"/>
                <a:ext cx="0" cy="1812484"/>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61" idx="1"/>
                <a:endCxn id="61" idx="3"/>
              </p:cNvCxnSpPr>
              <p:nvPr/>
            </p:nvCxnSpPr>
            <p:spPr>
              <a:xfrm>
                <a:off x="223589" y="3763879"/>
                <a:ext cx="194454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1254954" y="3076188"/>
              <a:ext cx="828054" cy="405997"/>
            </a:xfrm>
            <a:prstGeom prst="rect">
              <a:avLst/>
            </a:prstGeom>
            <a:noFill/>
          </p:spPr>
          <p:txBody>
            <a:bodyPr wrap="square" rtlCol="0">
              <a:spAutoFit/>
            </a:bodyPr>
            <a:lstStyle/>
            <a:p>
              <a:r>
                <a:rPr lang="en-US" b="1" dirty="0" smtClean="0">
                  <a:solidFill>
                    <a:srgbClr val="0000FF"/>
                  </a:solidFill>
                </a:rPr>
                <a:t>Naive</a:t>
              </a:r>
              <a:endParaRPr lang="en-US" b="1" dirty="0">
                <a:solidFill>
                  <a:srgbClr val="0000FF"/>
                </a:solidFill>
              </a:endParaRPr>
            </a:p>
          </p:txBody>
        </p:sp>
        <p:sp>
          <p:nvSpPr>
            <p:cNvPr id="54" name="TextBox 53"/>
            <p:cNvSpPr txBox="1"/>
            <p:nvPr/>
          </p:nvSpPr>
          <p:spPr>
            <a:xfrm>
              <a:off x="381537" y="3089418"/>
              <a:ext cx="773850" cy="405997"/>
            </a:xfrm>
            <a:prstGeom prst="rect">
              <a:avLst/>
            </a:prstGeom>
            <a:noFill/>
          </p:spPr>
          <p:txBody>
            <a:bodyPr wrap="square" rtlCol="0">
              <a:spAutoFit/>
            </a:bodyPr>
            <a:lstStyle/>
            <a:p>
              <a:r>
                <a:rPr lang="en-US" b="1" dirty="0" smtClean="0">
                  <a:solidFill>
                    <a:srgbClr val="0000FF"/>
                  </a:solidFill>
                </a:rPr>
                <a:t>TCM</a:t>
              </a:r>
              <a:endParaRPr lang="en-US" b="1" dirty="0">
                <a:solidFill>
                  <a:srgbClr val="0000FF"/>
                </a:solidFill>
              </a:endParaRPr>
            </a:p>
          </p:txBody>
        </p:sp>
        <p:sp>
          <p:nvSpPr>
            <p:cNvPr id="55" name="TextBox 54"/>
            <p:cNvSpPr txBox="1"/>
            <p:nvPr/>
          </p:nvSpPr>
          <p:spPr>
            <a:xfrm>
              <a:off x="420735" y="3940028"/>
              <a:ext cx="795243" cy="405997"/>
            </a:xfrm>
            <a:prstGeom prst="rect">
              <a:avLst/>
            </a:prstGeom>
            <a:noFill/>
          </p:spPr>
          <p:txBody>
            <a:bodyPr wrap="square" rtlCol="0">
              <a:spAutoFit/>
            </a:bodyPr>
            <a:lstStyle/>
            <a:p>
              <a:r>
                <a:rPr lang="en-US" b="1" dirty="0" smtClean="0">
                  <a:solidFill>
                    <a:srgbClr val="0000FF"/>
                  </a:solidFill>
                </a:rPr>
                <a:t>TEM</a:t>
              </a:r>
              <a:endParaRPr lang="en-US" b="1" dirty="0">
                <a:solidFill>
                  <a:srgbClr val="0000FF"/>
                </a:solidFill>
              </a:endParaRPr>
            </a:p>
          </p:txBody>
        </p:sp>
        <p:sp>
          <p:nvSpPr>
            <p:cNvPr id="56" name="TextBox 55"/>
            <p:cNvSpPr txBox="1"/>
            <p:nvPr/>
          </p:nvSpPr>
          <p:spPr>
            <a:xfrm>
              <a:off x="1158001" y="3920108"/>
              <a:ext cx="1080976" cy="405997"/>
            </a:xfrm>
            <a:prstGeom prst="rect">
              <a:avLst/>
            </a:prstGeom>
            <a:noFill/>
          </p:spPr>
          <p:txBody>
            <a:bodyPr wrap="square" rtlCol="0">
              <a:spAutoFit/>
            </a:bodyPr>
            <a:lstStyle/>
            <a:p>
              <a:r>
                <a:rPr lang="en-US" b="1" dirty="0" smtClean="0">
                  <a:solidFill>
                    <a:srgbClr val="0000FF"/>
                  </a:solidFill>
                </a:rPr>
                <a:t>TEMRA</a:t>
              </a:r>
              <a:endParaRPr lang="en-US" b="1" dirty="0">
                <a:solidFill>
                  <a:srgbClr val="0000FF"/>
                </a:solidFill>
              </a:endParaRPr>
            </a:p>
          </p:txBody>
        </p:sp>
        <p:sp>
          <p:nvSpPr>
            <p:cNvPr id="57" name="TextBox 56"/>
            <p:cNvSpPr txBox="1"/>
            <p:nvPr/>
          </p:nvSpPr>
          <p:spPr>
            <a:xfrm rot="16200000">
              <a:off x="-328158" y="3931116"/>
              <a:ext cx="858272" cy="307777"/>
            </a:xfrm>
            <a:prstGeom prst="rect">
              <a:avLst/>
            </a:prstGeom>
            <a:noFill/>
          </p:spPr>
          <p:txBody>
            <a:bodyPr wrap="square" rtlCol="0">
              <a:spAutoFit/>
            </a:bodyPr>
            <a:lstStyle/>
            <a:p>
              <a:r>
                <a:rPr lang="en-US" sz="1400" b="1" dirty="0" smtClean="0">
                  <a:solidFill>
                    <a:srgbClr val="0000FF"/>
                  </a:solidFill>
                </a:rPr>
                <a:t>CCR7</a:t>
              </a:r>
              <a:endParaRPr lang="en-US" sz="1400" b="1" dirty="0">
                <a:solidFill>
                  <a:srgbClr val="0000FF"/>
                </a:solidFill>
              </a:endParaRPr>
            </a:p>
          </p:txBody>
        </p:sp>
        <p:cxnSp>
          <p:nvCxnSpPr>
            <p:cNvPr id="58" name="Straight Arrow Connector 57"/>
            <p:cNvCxnSpPr>
              <a:stCxn id="57" idx="3"/>
            </p:cNvCxnSpPr>
            <p:nvPr/>
          </p:nvCxnSpPr>
          <p:spPr>
            <a:xfrm flipH="1" flipV="1">
              <a:off x="92598" y="3307449"/>
              <a:ext cx="8380" cy="3484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249057" y="4514141"/>
              <a:ext cx="908944" cy="338331"/>
            </a:xfrm>
            <a:prstGeom prst="rect">
              <a:avLst/>
            </a:prstGeom>
            <a:noFill/>
          </p:spPr>
          <p:txBody>
            <a:bodyPr wrap="square" rtlCol="0">
              <a:spAutoFit/>
            </a:bodyPr>
            <a:lstStyle/>
            <a:p>
              <a:r>
                <a:rPr lang="en-US" sz="1400" b="1" dirty="0" smtClean="0">
                  <a:solidFill>
                    <a:srgbClr val="0000FF"/>
                  </a:solidFill>
                </a:rPr>
                <a:t>CD45RA</a:t>
              </a:r>
              <a:endParaRPr lang="en-US" sz="1400" b="1" dirty="0">
                <a:solidFill>
                  <a:srgbClr val="0000FF"/>
                </a:solidFill>
              </a:endParaRPr>
            </a:p>
          </p:txBody>
        </p:sp>
        <p:cxnSp>
          <p:nvCxnSpPr>
            <p:cNvPr id="60" name="Straight Arrow Connector 59"/>
            <p:cNvCxnSpPr>
              <a:stCxn id="59" idx="3"/>
            </p:cNvCxnSpPr>
            <p:nvPr/>
          </p:nvCxnSpPr>
          <p:spPr>
            <a:xfrm>
              <a:off x="1158001" y="4683307"/>
              <a:ext cx="32355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pic>
        <p:nvPicPr>
          <p:cNvPr id="4" name="Picture 3"/>
          <p:cNvPicPr>
            <a:picLocks noChangeAspect="1"/>
          </p:cNvPicPr>
          <p:nvPr/>
        </p:nvPicPr>
        <p:blipFill>
          <a:blip r:embed="rId3"/>
          <a:stretch>
            <a:fillRect/>
          </a:stretch>
        </p:blipFill>
        <p:spPr>
          <a:xfrm>
            <a:off x="1505001" y="4440849"/>
            <a:ext cx="2197723" cy="2390352"/>
          </a:xfrm>
          <a:prstGeom prst="rect">
            <a:avLst/>
          </a:prstGeom>
        </p:spPr>
      </p:pic>
      <p:pic>
        <p:nvPicPr>
          <p:cNvPr id="5" name="Picture 4"/>
          <p:cNvPicPr>
            <a:picLocks noChangeAspect="1"/>
          </p:cNvPicPr>
          <p:nvPr/>
        </p:nvPicPr>
        <p:blipFill rotWithShape="1">
          <a:blip r:embed="rId4"/>
          <a:srcRect l="1" r="32745"/>
          <a:stretch/>
        </p:blipFill>
        <p:spPr>
          <a:xfrm>
            <a:off x="4335612" y="1516130"/>
            <a:ext cx="2361585" cy="2989680"/>
          </a:xfrm>
          <a:prstGeom prst="rect">
            <a:avLst/>
          </a:prstGeom>
        </p:spPr>
      </p:pic>
      <p:grpSp>
        <p:nvGrpSpPr>
          <p:cNvPr id="24" name="Group 23"/>
          <p:cNvGrpSpPr/>
          <p:nvPr/>
        </p:nvGrpSpPr>
        <p:grpSpPr>
          <a:xfrm>
            <a:off x="5530637" y="1966328"/>
            <a:ext cx="945476" cy="297388"/>
            <a:chOff x="1426215" y="1809369"/>
            <a:chExt cx="1059887" cy="382840"/>
          </a:xfrm>
        </p:grpSpPr>
        <p:cxnSp>
          <p:nvCxnSpPr>
            <p:cNvPr id="25" name="Straight Connector 24"/>
            <p:cNvCxnSpPr/>
            <p:nvPr/>
          </p:nvCxnSpPr>
          <p:spPr>
            <a:xfrm>
              <a:off x="1426215" y="2192209"/>
              <a:ext cx="823821" cy="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426215" y="1809369"/>
              <a:ext cx="1059887" cy="334368"/>
            </a:xfrm>
            <a:prstGeom prst="rect">
              <a:avLst/>
            </a:prstGeom>
            <a:noFill/>
          </p:spPr>
          <p:txBody>
            <a:bodyPr wrap="square" rtlCol="0">
              <a:spAutoFit/>
            </a:bodyPr>
            <a:lstStyle/>
            <a:p>
              <a:r>
                <a:rPr lang="en-US" sz="1400" dirty="0"/>
                <a:t>p</a:t>
              </a:r>
              <a:r>
                <a:rPr lang="en-US" sz="1400" dirty="0" smtClean="0"/>
                <a:t>=0.009</a:t>
              </a:r>
              <a:endParaRPr lang="en-US" sz="1400" dirty="0"/>
            </a:p>
          </p:txBody>
        </p:sp>
      </p:grpSp>
      <p:pic>
        <p:nvPicPr>
          <p:cNvPr id="7" name="Picture 6"/>
          <p:cNvPicPr>
            <a:picLocks noChangeAspect="1"/>
          </p:cNvPicPr>
          <p:nvPr/>
        </p:nvPicPr>
        <p:blipFill rotWithShape="1">
          <a:blip r:embed="rId5"/>
          <a:srcRect r="33089"/>
          <a:stretch/>
        </p:blipFill>
        <p:spPr>
          <a:xfrm>
            <a:off x="1505001" y="1590415"/>
            <a:ext cx="2197610" cy="2797798"/>
          </a:xfrm>
          <a:prstGeom prst="rect">
            <a:avLst/>
          </a:prstGeom>
        </p:spPr>
      </p:pic>
      <p:pic>
        <p:nvPicPr>
          <p:cNvPr id="8" name="Picture 7"/>
          <p:cNvPicPr>
            <a:picLocks noChangeAspect="1"/>
          </p:cNvPicPr>
          <p:nvPr/>
        </p:nvPicPr>
        <p:blipFill>
          <a:blip r:embed="rId6"/>
          <a:stretch>
            <a:fillRect/>
          </a:stretch>
        </p:blipFill>
        <p:spPr>
          <a:xfrm>
            <a:off x="4388336" y="4408703"/>
            <a:ext cx="2087777" cy="2449297"/>
          </a:xfrm>
          <a:prstGeom prst="rect">
            <a:avLst/>
          </a:prstGeom>
        </p:spPr>
      </p:pic>
    </p:spTree>
    <p:extLst>
      <p:ext uri="{BB962C8B-B14F-4D97-AF65-F5344CB8AC3E}">
        <p14:creationId xmlns:p14="http://schemas.microsoft.com/office/powerpoint/2010/main" val="3007760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69"/>
            <a:ext cx="8229600" cy="661490"/>
          </a:xfrm>
        </p:spPr>
        <p:txBody>
          <a:bodyPr>
            <a:noAutofit/>
          </a:bodyPr>
          <a:lstStyle/>
          <a:p>
            <a:r>
              <a:rPr lang="en-US" sz="2800" b="1" dirty="0" smtClean="0">
                <a:solidFill>
                  <a:srgbClr val="000090"/>
                </a:solidFill>
              </a:rPr>
              <a:t>Belatacept treated patients show a robust trend towards increased CD27lo/CD28lo cells</a:t>
            </a:r>
            <a:endParaRPr lang="en-US" sz="2800" b="1" dirty="0">
              <a:solidFill>
                <a:srgbClr val="000090"/>
              </a:solidFill>
            </a:endParaRPr>
          </a:p>
        </p:txBody>
      </p:sp>
      <p:sp>
        <p:nvSpPr>
          <p:cNvPr id="4" name="TextBox 3"/>
          <p:cNvSpPr txBox="1"/>
          <p:nvPr/>
        </p:nvSpPr>
        <p:spPr>
          <a:xfrm>
            <a:off x="1992046" y="911755"/>
            <a:ext cx="905679" cy="369332"/>
          </a:xfrm>
          <a:prstGeom prst="rect">
            <a:avLst/>
          </a:prstGeom>
          <a:noFill/>
        </p:spPr>
        <p:txBody>
          <a:bodyPr wrap="none" rtlCol="0">
            <a:spAutoFit/>
          </a:bodyPr>
          <a:lstStyle/>
          <a:p>
            <a:r>
              <a:rPr lang="en-US" dirty="0" smtClean="0">
                <a:solidFill>
                  <a:schemeClr val="bg1">
                    <a:lumMod val="50000"/>
                  </a:schemeClr>
                </a:solidFill>
              </a:rPr>
              <a:t>Healthy</a:t>
            </a:r>
            <a:endParaRPr lang="en-US" dirty="0">
              <a:solidFill>
                <a:schemeClr val="bg1">
                  <a:lumMod val="50000"/>
                </a:schemeClr>
              </a:solidFill>
            </a:endParaRPr>
          </a:p>
        </p:txBody>
      </p:sp>
      <p:sp>
        <p:nvSpPr>
          <p:cNvPr id="5" name="TextBox 4"/>
          <p:cNvSpPr txBox="1"/>
          <p:nvPr/>
        </p:nvSpPr>
        <p:spPr>
          <a:xfrm>
            <a:off x="3705690" y="951444"/>
            <a:ext cx="1184940" cy="369332"/>
          </a:xfrm>
          <a:prstGeom prst="rect">
            <a:avLst/>
          </a:prstGeom>
          <a:noFill/>
        </p:spPr>
        <p:txBody>
          <a:bodyPr wrap="none" rtlCol="0">
            <a:spAutoFit/>
          </a:bodyPr>
          <a:lstStyle/>
          <a:p>
            <a:r>
              <a:rPr lang="en-US" dirty="0" err="1" smtClean="0">
                <a:solidFill>
                  <a:srgbClr val="0000FF"/>
                </a:solidFill>
              </a:rPr>
              <a:t>Belatacept</a:t>
            </a:r>
            <a:endParaRPr lang="en-US" dirty="0">
              <a:solidFill>
                <a:srgbClr val="0000FF"/>
              </a:solidFill>
            </a:endParaRPr>
          </a:p>
        </p:txBody>
      </p:sp>
      <p:sp>
        <p:nvSpPr>
          <p:cNvPr id="6" name="TextBox 5"/>
          <p:cNvSpPr txBox="1"/>
          <p:nvPr/>
        </p:nvSpPr>
        <p:spPr>
          <a:xfrm>
            <a:off x="5590572" y="951444"/>
            <a:ext cx="1187682" cy="369332"/>
          </a:xfrm>
          <a:prstGeom prst="rect">
            <a:avLst/>
          </a:prstGeom>
          <a:noFill/>
        </p:spPr>
        <p:txBody>
          <a:bodyPr wrap="none" rtlCol="0">
            <a:spAutoFit/>
          </a:bodyPr>
          <a:lstStyle/>
          <a:p>
            <a:r>
              <a:rPr lang="en-US" dirty="0" err="1" smtClean="0">
                <a:solidFill>
                  <a:srgbClr val="FF0000"/>
                </a:solidFill>
              </a:rPr>
              <a:t>Tacrolimus</a:t>
            </a:r>
            <a:endParaRPr lang="en-US" dirty="0">
              <a:solidFill>
                <a:srgbClr val="FF0000"/>
              </a:solidFill>
            </a:endParaRPr>
          </a:p>
        </p:txBody>
      </p:sp>
      <p:pic>
        <p:nvPicPr>
          <p:cNvPr id="8" name="Picture 7"/>
          <p:cNvPicPr>
            <a:picLocks noChangeAspect="1"/>
          </p:cNvPicPr>
          <p:nvPr/>
        </p:nvPicPr>
        <p:blipFill rotWithShape="1">
          <a:blip r:embed="rId3" cstate="print"/>
          <a:srcRect r="22794"/>
          <a:stretch/>
        </p:blipFill>
        <p:spPr>
          <a:xfrm>
            <a:off x="1468239" y="1322392"/>
            <a:ext cx="5714679" cy="5535608"/>
          </a:xfrm>
          <a:prstGeom prst="rect">
            <a:avLst/>
          </a:prstGeom>
        </p:spPr>
      </p:pic>
    </p:spTree>
    <p:extLst>
      <p:ext uri="{BB962C8B-B14F-4D97-AF65-F5344CB8AC3E}">
        <p14:creationId xmlns:p14="http://schemas.microsoft.com/office/powerpoint/2010/main" val="1800444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69"/>
            <a:ext cx="8229600" cy="661490"/>
          </a:xfrm>
        </p:spPr>
        <p:txBody>
          <a:bodyPr>
            <a:noAutofit/>
          </a:bodyPr>
          <a:lstStyle/>
          <a:p>
            <a:r>
              <a:rPr lang="en-US" sz="2800" b="1" dirty="0" smtClean="0">
                <a:solidFill>
                  <a:srgbClr val="000090"/>
                </a:solidFill>
              </a:rPr>
              <a:t>Belatacept treated patients show a robust trend towards increased CD27lo/CD28lo cells</a:t>
            </a:r>
            <a:endParaRPr lang="en-US" sz="2800" b="1" dirty="0">
              <a:solidFill>
                <a:srgbClr val="000090"/>
              </a:solidFill>
            </a:endParaRPr>
          </a:p>
        </p:txBody>
      </p:sp>
      <p:sp>
        <p:nvSpPr>
          <p:cNvPr id="4" name="TextBox 3"/>
          <p:cNvSpPr txBox="1"/>
          <p:nvPr/>
        </p:nvSpPr>
        <p:spPr>
          <a:xfrm>
            <a:off x="1992046" y="911755"/>
            <a:ext cx="905679" cy="369332"/>
          </a:xfrm>
          <a:prstGeom prst="rect">
            <a:avLst/>
          </a:prstGeom>
          <a:noFill/>
        </p:spPr>
        <p:txBody>
          <a:bodyPr wrap="none" rtlCol="0">
            <a:spAutoFit/>
          </a:bodyPr>
          <a:lstStyle/>
          <a:p>
            <a:r>
              <a:rPr lang="en-US" dirty="0" smtClean="0">
                <a:solidFill>
                  <a:schemeClr val="bg1">
                    <a:lumMod val="50000"/>
                  </a:schemeClr>
                </a:solidFill>
              </a:rPr>
              <a:t>Healthy</a:t>
            </a:r>
            <a:endParaRPr lang="en-US" dirty="0">
              <a:solidFill>
                <a:schemeClr val="bg1">
                  <a:lumMod val="50000"/>
                </a:schemeClr>
              </a:solidFill>
            </a:endParaRPr>
          </a:p>
        </p:txBody>
      </p:sp>
      <p:sp>
        <p:nvSpPr>
          <p:cNvPr id="5" name="TextBox 4"/>
          <p:cNvSpPr txBox="1"/>
          <p:nvPr/>
        </p:nvSpPr>
        <p:spPr>
          <a:xfrm>
            <a:off x="3705690" y="951444"/>
            <a:ext cx="1184940" cy="369332"/>
          </a:xfrm>
          <a:prstGeom prst="rect">
            <a:avLst/>
          </a:prstGeom>
          <a:noFill/>
        </p:spPr>
        <p:txBody>
          <a:bodyPr wrap="none" rtlCol="0">
            <a:spAutoFit/>
          </a:bodyPr>
          <a:lstStyle/>
          <a:p>
            <a:r>
              <a:rPr lang="en-US" dirty="0" err="1" smtClean="0">
                <a:solidFill>
                  <a:srgbClr val="0000FF"/>
                </a:solidFill>
              </a:rPr>
              <a:t>Belatacept</a:t>
            </a:r>
            <a:endParaRPr lang="en-US" dirty="0">
              <a:solidFill>
                <a:srgbClr val="0000FF"/>
              </a:solidFill>
            </a:endParaRPr>
          </a:p>
        </p:txBody>
      </p:sp>
      <p:sp>
        <p:nvSpPr>
          <p:cNvPr id="6" name="TextBox 5"/>
          <p:cNvSpPr txBox="1"/>
          <p:nvPr/>
        </p:nvSpPr>
        <p:spPr>
          <a:xfrm>
            <a:off x="5590572" y="951444"/>
            <a:ext cx="1187682" cy="369332"/>
          </a:xfrm>
          <a:prstGeom prst="rect">
            <a:avLst/>
          </a:prstGeom>
          <a:noFill/>
        </p:spPr>
        <p:txBody>
          <a:bodyPr wrap="none" rtlCol="0">
            <a:spAutoFit/>
          </a:bodyPr>
          <a:lstStyle/>
          <a:p>
            <a:r>
              <a:rPr lang="en-US" dirty="0" err="1" smtClean="0">
                <a:solidFill>
                  <a:srgbClr val="FF0000"/>
                </a:solidFill>
              </a:rPr>
              <a:t>Tacrolimus</a:t>
            </a:r>
            <a:endParaRPr lang="en-US" dirty="0">
              <a:solidFill>
                <a:srgbClr val="FF0000"/>
              </a:solidFill>
            </a:endParaRPr>
          </a:p>
        </p:txBody>
      </p:sp>
      <p:pic>
        <p:nvPicPr>
          <p:cNvPr id="8" name="Picture 7"/>
          <p:cNvPicPr>
            <a:picLocks noChangeAspect="1"/>
          </p:cNvPicPr>
          <p:nvPr/>
        </p:nvPicPr>
        <p:blipFill rotWithShape="1">
          <a:blip r:embed="rId3" cstate="print"/>
          <a:srcRect r="22794"/>
          <a:stretch/>
        </p:blipFill>
        <p:spPr>
          <a:xfrm>
            <a:off x="1468239" y="1322392"/>
            <a:ext cx="5714679" cy="5535608"/>
          </a:xfrm>
          <a:prstGeom prst="rect">
            <a:avLst/>
          </a:prstGeom>
        </p:spPr>
      </p:pic>
      <p:sp>
        <p:nvSpPr>
          <p:cNvPr id="3" name="Frame 2"/>
          <p:cNvSpPr/>
          <p:nvPr/>
        </p:nvSpPr>
        <p:spPr>
          <a:xfrm>
            <a:off x="3465790" y="1984471"/>
            <a:ext cx="833377" cy="1045154"/>
          </a:xfrm>
          <a:prstGeom prst="frame">
            <a:avLst>
              <a:gd name="adj1" fmla="val 535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41917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69"/>
            <a:ext cx="8229600" cy="661490"/>
          </a:xfrm>
        </p:spPr>
        <p:txBody>
          <a:bodyPr>
            <a:noAutofit/>
          </a:bodyPr>
          <a:lstStyle/>
          <a:p>
            <a:r>
              <a:rPr lang="en-US" sz="2800" b="1" dirty="0" smtClean="0">
                <a:solidFill>
                  <a:srgbClr val="000090"/>
                </a:solidFill>
              </a:rPr>
              <a:t>Belatacept treated patients show a robust trend towards increased CD27lo/CD28lo cells</a:t>
            </a:r>
            <a:endParaRPr lang="en-US" sz="2800" b="1" dirty="0">
              <a:solidFill>
                <a:srgbClr val="000090"/>
              </a:solidFill>
            </a:endParaRPr>
          </a:p>
        </p:txBody>
      </p:sp>
      <p:sp>
        <p:nvSpPr>
          <p:cNvPr id="4" name="TextBox 3"/>
          <p:cNvSpPr txBox="1"/>
          <p:nvPr/>
        </p:nvSpPr>
        <p:spPr>
          <a:xfrm>
            <a:off x="1992046" y="911755"/>
            <a:ext cx="905679" cy="369332"/>
          </a:xfrm>
          <a:prstGeom prst="rect">
            <a:avLst/>
          </a:prstGeom>
          <a:noFill/>
        </p:spPr>
        <p:txBody>
          <a:bodyPr wrap="none" rtlCol="0">
            <a:spAutoFit/>
          </a:bodyPr>
          <a:lstStyle/>
          <a:p>
            <a:r>
              <a:rPr lang="en-US" dirty="0" smtClean="0">
                <a:solidFill>
                  <a:schemeClr val="bg1">
                    <a:lumMod val="50000"/>
                  </a:schemeClr>
                </a:solidFill>
              </a:rPr>
              <a:t>Healthy</a:t>
            </a:r>
            <a:endParaRPr lang="en-US" dirty="0">
              <a:solidFill>
                <a:schemeClr val="bg1">
                  <a:lumMod val="50000"/>
                </a:schemeClr>
              </a:solidFill>
            </a:endParaRPr>
          </a:p>
        </p:txBody>
      </p:sp>
      <p:sp>
        <p:nvSpPr>
          <p:cNvPr id="5" name="TextBox 4"/>
          <p:cNvSpPr txBox="1"/>
          <p:nvPr/>
        </p:nvSpPr>
        <p:spPr>
          <a:xfrm>
            <a:off x="3705690" y="951444"/>
            <a:ext cx="1184940" cy="369332"/>
          </a:xfrm>
          <a:prstGeom prst="rect">
            <a:avLst/>
          </a:prstGeom>
          <a:noFill/>
        </p:spPr>
        <p:txBody>
          <a:bodyPr wrap="none" rtlCol="0">
            <a:spAutoFit/>
          </a:bodyPr>
          <a:lstStyle/>
          <a:p>
            <a:r>
              <a:rPr lang="en-US" dirty="0" err="1" smtClean="0">
                <a:solidFill>
                  <a:srgbClr val="0000FF"/>
                </a:solidFill>
              </a:rPr>
              <a:t>Belatacept</a:t>
            </a:r>
            <a:endParaRPr lang="en-US" dirty="0">
              <a:solidFill>
                <a:srgbClr val="0000FF"/>
              </a:solidFill>
            </a:endParaRPr>
          </a:p>
        </p:txBody>
      </p:sp>
      <p:sp>
        <p:nvSpPr>
          <p:cNvPr id="6" name="TextBox 5"/>
          <p:cNvSpPr txBox="1"/>
          <p:nvPr/>
        </p:nvSpPr>
        <p:spPr>
          <a:xfrm>
            <a:off x="5590572" y="951444"/>
            <a:ext cx="1187682" cy="369332"/>
          </a:xfrm>
          <a:prstGeom prst="rect">
            <a:avLst/>
          </a:prstGeom>
          <a:noFill/>
        </p:spPr>
        <p:txBody>
          <a:bodyPr wrap="none" rtlCol="0">
            <a:spAutoFit/>
          </a:bodyPr>
          <a:lstStyle/>
          <a:p>
            <a:r>
              <a:rPr lang="en-US" dirty="0" err="1" smtClean="0">
                <a:solidFill>
                  <a:srgbClr val="FF0000"/>
                </a:solidFill>
              </a:rPr>
              <a:t>Tacrolimus</a:t>
            </a:r>
            <a:endParaRPr lang="en-US" dirty="0">
              <a:solidFill>
                <a:srgbClr val="FF0000"/>
              </a:solidFill>
            </a:endParaRPr>
          </a:p>
        </p:txBody>
      </p:sp>
      <p:pic>
        <p:nvPicPr>
          <p:cNvPr id="8" name="Picture 7"/>
          <p:cNvPicPr>
            <a:picLocks noChangeAspect="1"/>
          </p:cNvPicPr>
          <p:nvPr/>
        </p:nvPicPr>
        <p:blipFill rotWithShape="1">
          <a:blip r:embed="rId3" cstate="print"/>
          <a:srcRect r="22794"/>
          <a:stretch/>
        </p:blipFill>
        <p:spPr>
          <a:xfrm>
            <a:off x="1468239" y="1322392"/>
            <a:ext cx="5714679" cy="5535608"/>
          </a:xfrm>
          <a:prstGeom prst="rect">
            <a:avLst/>
          </a:prstGeom>
        </p:spPr>
      </p:pic>
      <p:sp>
        <p:nvSpPr>
          <p:cNvPr id="3" name="Frame 2"/>
          <p:cNvSpPr/>
          <p:nvPr/>
        </p:nvSpPr>
        <p:spPr>
          <a:xfrm>
            <a:off x="3465790" y="1984471"/>
            <a:ext cx="833377" cy="1045154"/>
          </a:xfrm>
          <a:prstGeom prst="frame">
            <a:avLst>
              <a:gd name="adj1" fmla="val 535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5298172" y="1984471"/>
            <a:ext cx="833377" cy="1045154"/>
          </a:xfrm>
          <a:prstGeom prst="frame">
            <a:avLst>
              <a:gd name="adj1" fmla="val 535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1575357" y="1984471"/>
            <a:ext cx="833377" cy="1045154"/>
          </a:xfrm>
          <a:prstGeom prst="frame">
            <a:avLst>
              <a:gd name="adj1" fmla="val 535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73897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015" y="250673"/>
            <a:ext cx="8337791" cy="1384995"/>
          </a:xfrm>
          <a:prstGeom prst="rect">
            <a:avLst/>
          </a:prstGeom>
          <a:noFill/>
        </p:spPr>
        <p:txBody>
          <a:bodyPr wrap="square" rtlCol="0">
            <a:spAutoFit/>
          </a:bodyPr>
          <a:lstStyle/>
          <a:p>
            <a:pPr algn="ctr"/>
            <a:r>
              <a:rPr lang="en-US" sz="2800" b="1" dirty="0" smtClean="0">
                <a:solidFill>
                  <a:srgbClr val="000090"/>
                </a:solidFill>
                <a:latin typeface="+mj-lt"/>
              </a:rPr>
              <a:t>Increased CD27lo/CD28lo cell numbers in Belatacept patients do not correlate with increased TNFα/</a:t>
            </a:r>
            <a:r>
              <a:rPr lang="en-US" sz="2800" b="1" dirty="0" err="1" smtClean="0">
                <a:solidFill>
                  <a:srgbClr val="000090"/>
                </a:solidFill>
                <a:latin typeface="+mj-lt"/>
              </a:rPr>
              <a:t>IFNγ</a:t>
            </a:r>
            <a:r>
              <a:rPr lang="en-US" sz="2800" b="1" dirty="0" smtClean="0">
                <a:solidFill>
                  <a:srgbClr val="000090"/>
                </a:solidFill>
                <a:latin typeface="+mj-lt"/>
              </a:rPr>
              <a:t> double producing cells in this population </a:t>
            </a:r>
            <a:endParaRPr lang="en-US" sz="2800" b="1" dirty="0">
              <a:solidFill>
                <a:srgbClr val="000090"/>
              </a:solidFill>
              <a:latin typeface="+mj-lt"/>
            </a:endParaRPr>
          </a:p>
        </p:txBody>
      </p:sp>
      <p:pic>
        <p:nvPicPr>
          <p:cNvPr id="6" name="Picture 5"/>
          <p:cNvPicPr>
            <a:picLocks noChangeAspect="1"/>
          </p:cNvPicPr>
          <p:nvPr/>
        </p:nvPicPr>
        <p:blipFill rotWithShape="1">
          <a:blip r:embed="rId3"/>
          <a:srcRect t="13978"/>
          <a:stretch/>
        </p:blipFill>
        <p:spPr>
          <a:xfrm>
            <a:off x="4632982" y="2561167"/>
            <a:ext cx="4481250" cy="3147022"/>
          </a:xfrm>
          <a:prstGeom prst="rect">
            <a:avLst/>
          </a:prstGeom>
        </p:spPr>
      </p:pic>
      <p:pic>
        <p:nvPicPr>
          <p:cNvPr id="2" name="Picture 1"/>
          <p:cNvPicPr>
            <a:picLocks noChangeAspect="1"/>
          </p:cNvPicPr>
          <p:nvPr/>
        </p:nvPicPr>
        <p:blipFill rotWithShape="1">
          <a:blip r:embed="rId4"/>
          <a:srcRect t="14104"/>
          <a:stretch/>
        </p:blipFill>
        <p:spPr>
          <a:xfrm>
            <a:off x="278119" y="2561167"/>
            <a:ext cx="4510215" cy="3114491"/>
          </a:xfrm>
          <a:prstGeom prst="rect">
            <a:avLst/>
          </a:prstGeom>
        </p:spPr>
      </p:pic>
      <p:sp>
        <p:nvSpPr>
          <p:cNvPr id="3" name="TextBox 2"/>
          <p:cNvSpPr txBox="1"/>
          <p:nvPr/>
        </p:nvSpPr>
        <p:spPr>
          <a:xfrm>
            <a:off x="2010837" y="2137838"/>
            <a:ext cx="846663" cy="400110"/>
          </a:xfrm>
          <a:prstGeom prst="rect">
            <a:avLst/>
          </a:prstGeom>
          <a:noFill/>
        </p:spPr>
        <p:txBody>
          <a:bodyPr wrap="square" rtlCol="0">
            <a:spAutoFit/>
          </a:bodyPr>
          <a:lstStyle/>
          <a:p>
            <a:r>
              <a:rPr lang="en-US" sz="2000" b="1" dirty="0" smtClean="0"/>
              <a:t>EBV</a:t>
            </a:r>
            <a:endParaRPr lang="en-US" sz="2000" b="1" dirty="0"/>
          </a:p>
        </p:txBody>
      </p:sp>
      <p:sp>
        <p:nvSpPr>
          <p:cNvPr id="7" name="TextBox 6"/>
          <p:cNvSpPr txBox="1"/>
          <p:nvPr/>
        </p:nvSpPr>
        <p:spPr>
          <a:xfrm>
            <a:off x="6608237" y="2230976"/>
            <a:ext cx="846663" cy="400110"/>
          </a:xfrm>
          <a:prstGeom prst="rect">
            <a:avLst/>
          </a:prstGeom>
          <a:noFill/>
        </p:spPr>
        <p:txBody>
          <a:bodyPr wrap="square" rtlCol="0">
            <a:spAutoFit/>
          </a:bodyPr>
          <a:lstStyle/>
          <a:p>
            <a:r>
              <a:rPr lang="en-US" sz="2000" b="1" dirty="0" smtClean="0"/>
              <a:t>CMV</a:t>
            </a:r>
            <a:endParaRPr lang="en-US" sz="2000" b="1" dirty="0"/>
          </a:p>
        </p:txBody>
      </p:sp>
    </p:spTree>
    <p:extLst>
      <p:ext uri="{BB962C8B-B14F-4D97-AF65-F5344CB8AC3E}">
        <p14:creationId xmlns:p14="http://schemas.microsoft.com/office/powerpoint/2010/main" val="3658518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015" y="250673"/>
            <a:ext cx="8337791" cy="1384995"/>
          </a:xfrm>
          <a:prstGeom prst="rect">
            <a:avLst/>
          </a:prstGeom>
          <a:noFill/>
        </p:spPr>
        <p:txBody>
          <a:bodyPr wrap="square" rtlCol="0">
            <a:spAutoFit/>
          </a:bodyPr>
          <a:lstStyle/>
          <a:p>
            <a:pPr algn="ctr"/>
            <a:r>
              <a:rPr lang="en-US" sz="2800" b="1" dirty="0" smtClean="0">
                <a:solidFill>
                  <a:srgbClr val="000090"/>
                </a:solidFill>
                <a:latin typeface="+mj-lt"/>
              </a:rPr>
              <a:t>Increased CD27lo/CD28lo cell numbers in Belatacept patients do not correlate with increased TNFα/</a:t>
            </a:r>
            <a:r>
              <a:rPr lang="en-US" sz="2800" b="1" dirty="0" err="1" smtClean="0">
                <a:solidFill>
                  <a:srgbClr val="000090"/>
                </a:solidFill>
                <a:latin typeface="+mj-lt"/>
              </a:rPr>
              <a:t>IFNγ</a:t>
            </a:r>
            <a:r>
              <a:rPr lang="en-US" sz="2800" b="1" dirty="0" smtClean="0">
                <a:solidFill>
                  <a:srgbClr val="000090"/>
                </a:solidFill>
                <a:latin typeface="+mj-lt"/>
              </a:rPr>
              <a:t> double producing cells in this population </a:t>
            </a:r>
            <a:endParaRPr lang="en-US" sz="2800" b="1" dirty="0">
              <a:solidFill>
                <a:srgbClr val="000090"/>
              </a:solidFill>
              <a:latin typeface="+mj-lt"/>
            </a:endParaRPr>
          </a:p>
        </p:txBody>
      </p:sp>
      <p:pic>
        <p:nvPicPr>
          <p:cNvPr id="6" name="Picture 5"/>
          <p:cNvPicPr>
            <a:picLocks noChangeAspect="1"/>
          </p:cNvPicPr>
          <p:nvPr/>
        </p:nvPicPr>
        <p:blipFill rotWithShape="1">
          <a:blip r:embed="rId3"/>
          <a:srcRect t="12821"/>
          <a:stretch/>
        </p:blipFill>
        <p:spPr>
          <a:xfrm>
            <a:off x="4632982" y="2518833"/>
            <a:ext cx="4481250" cy="3189356"/>
          </a:xfrm>
          <a:prstGeom prst="rect">
            <a:avLst/>
          </a:prstGeom>
        </p:spPr>
      </p:pic>
      <p:pic>
        <p:nvPicPr>
          <p:cNvPr id="8" name="Picture 7"/>
          <p:cNvPicPr>
            <a:picLocks noChangeAspect="1"/>
          </p:cNvPicPr>
          <p:nvPr/>
        </p:nvPicPr>
        <p:blipFill rotWithShape="1">
          <a:blip r:embed="rId4"/>
          <a:srcRect t="12936"/>
          <a:stretch/>
        </p:blipFill>
        <p:spPr>
          <a:xfrm>
            <a:off x="278119" y="2518833"/>
            <a:ext cx="4510215" cy="3156825"/>
          </a:xfrm>
          <a:prstGeom prst="rect">
            <a:avLst/>
          </a:prstGeom>
        </p:spPr>
      </p:pic>
      <p:sp>
        <p:nvSpPr>
          <p:cNvPr id="9" name="Frame 8"/>
          <p:cNvSpPr/>
          <p:nvPr/>
        </p:nvSpPr>
        <p:spPr>
          <a:xfrm>
            <a:off x="2730098" y="2762129"/>
            <a:ext cx="952431" cy="1759564"/>
          </a:xfrm>
          <a:prstGeom prst="frame">
            <a:avLst>
              <a:gd name="adj1" fmla="val 694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010837" y="2137838"/>
            <a:ext cx="846663" cy="400110"/>
          </a:xfrm>
          <a:prstGeom prst="rect">
            <a:avLst/>
          </a:prstGeom>
          <a:noFill/>
        </p:spPr>
        <p:txBody>
          <a:bodyPr wrap="square" rtlCol="0">
            <a:spAutoFit/>
          </a:bodyPr>
          <a:lstStyle/>
          <a:p>
            <a:r>
              <a:rPr lang="en-US" sz="2000" b="1" dirty="0" smtClean="0"/>
              <a:t>EBV</a:t>
            </a:r>
            <a:endParaRPr lang="en-US" sz="2000" b="1" dirty="0"/>
          </a:p>
        </p:txBody>
      </p:sp>
      <p:sp>
        <p:nvSpPr>
          <p:cNvPr id="10" name="TextBox 9"/>
          <p:cNvSpPr txBox="1"/>
          <p:nvPr/>
        </p:nvSpPr>
        <p:spPr>
          <a:xfrm>
            <a:off x="6608237" y="2230976"/>
            <a:ext cx="846663" cy="400110"/>
          </a:xfrm>
          <a:prstGeom prst="rect">
            <a:avLst/>
          </a:prstGeom>
          <a:noFill/>
        </p:spPr>
        <p:txBody>
          <a:bodyPr wrap="square" rtlCol="0">
            <a:spAutoFit/>
          </a:bodyPr>
          <a:lstStyle/>
          <a:p>
            <a:r>
              <a:rPr lang="en-US" sz="2000" b="1" dirty="0" smtClean="0"/>
              <a:t>CMV</a:t>
            </a:r>
            <a:endParaRPr lang="en-US" sz="2000" b="1" dirty="0"/>
          </a:p>
        </p:txBody>
      </p:sp>
    </p:spTree>
    <p:extLst>
      <p:ext uri="{BB962C8B-B14F-4D97-AF65-F5344CB8AC3E}">
        <p14:creationId xmlns:p14="http://schemas.microsoft.com/office/powerpoint/2010/main" val="905800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015" y="250673"/>
            <a:ext cx="8337791" cy="1384995"/>
          </a:xfrm>
          <a:prstGeom prst="rect">
            <a:avLst/>
          </a:prstGeom>
          <a:noFill/>
        </p:spPr>
        <p:txBody>
          <a:bodyPr wrap="square" rtlCol="0">
            <a:spAutoFit/>
          </a:bodyPr>
          <a:lstStyle/>
          <a:p>
            <a:pPr algn="ctr"/>
            <a:r>
              <a:rPr lang="en-US" sz="2800" b="1" dirty="0" smtClean="0">
                <a:solidFill>
                  <a:srgbClr val="000090"/>
                </a:solidFill>
                <a:latin typeface="+mj-lt"/>
              </a:rPr>
              <a:t>Increased CD27lo/CD28lo cell numbers in Belatacept patients do not correlate with increased TNFα/</a:t>
            </a:r>
            <a:r>
              <a:rPr lang="en-US" sz="2800" b="1" dirty="0" err="1" smtClean="0">
                <a:solidFill>
                  <a:srgbClr val="000090"/>
                </a:solidFill>
                <a:latin typeface="+mj-lt"/>
              </a:rPr>
              <a:t>IFNγ</a:t>
            </a:r>
            <a:r>
              <a:rPr lang="en-US" sz="2800" b="1" dirty="0" smtClean="0">
                <a:solidFill>
                  <a:srgbClr val="000090"/>
                </a:solidFill>
                <a:latin typeface="+mj-lt"/>
              </a:rPr>
              <a:t> double producing cells in this population </a:t>
            </a:r>
            <a:endParaRPr lang="en-US" sz="2800" b="1" dirty="0">
              <a:solidFill>
                <a:srgbClr val="000090"/>
              </a:solidFill>
              <a:latin typeface="+mj-lt"/>
            </a:endParaRPr>
          </a:p>
        </p:txBody>
      </p:sp>
      <p:pic>
        <p:nvPicPr>
          <p:cNvPr id="6" name="Picture 5"/>
          <p:cNvPicPr>
            <a:picLocks noChangeAspect="1"/>
          </p:cNvPicPr>
          <p:nvPr/>
        </p:nvPicPr>
        <p:blipFill rotWithShape="1">
          <a:blip r:embed="rId3"/>
          <a:srcRect t="14556"/>
          <a:stretch/>
        </p:blipFill>
        <p:spPr>
          <a:xfrm>
            <a:off x="4632982" y="2582333"/>
            <a:ext cx="4481250" cy="3125856"/>
          </a:xfrm>
          <a:prstGeom prst="rect">
            <a:avLst/>
          </a:prstGeom>
        </p:spPr>
      </p:pic>
      <p:sp>
        <p:nvSpPr>
          <p:cNvPr id="7" name="Frame 6"/>
          <p:cNvSpPr/>
          <p:nvPr/>
        </p:nvSpPr>
        <p:spPr>
          <a:xfrm>
            <a:off x="7058587" y="2765622"/>
            <a:ext cx="952431" cy="1759564"/>
          </a:xfrm>
          <a:prstGeom prst="frame">
            <a:avLst>
              <a:gd name="adj1" fmla="val 694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rotWithShape="1">
          <a:blip r:embed="rId4"/>
          <a:srcRect t="14687"/>
          <a:stretch/>
        </p:blipFill>
        <p:spPr>
          <a:xfrm>
            <a:off x="278119" y="2582333"/>
            <a:ext cx="4510215" cy="3093325"/>
          </a:xfrm>
          <a:prstGeom prst="rect">
            <a:avLst/>
          </a:prstGeom>
        </p:spPr>
      </p:pic>
      <p:sp>
        <p:nvSpPr>
          <p:cNvPr id="8" name="TextBox 7"/>
          <p:cNvSpPr txBox="1"/>
          <p:nvPr/>
        </p:nvSpPr>
        <p:spPr>
          <a:xfrm>
            <a:off x="2010837" y="2137838"/>
            <a:ext cx="846663" cy="400110"/>
          </a:xfrm>
          <a:prstGeom prst="rect">
            <a:avLst/>
          </a:prstGeom>
          <a:noFill/>
        </p:spPr>
        <p:txBody>
          <a:bodyPr wrap="square" rtlCol="0">
            <a:spAutoFit/>
          </a:bodyPr>
          <a:lstStyle/>
          <a:p>
            <a:r>
              <a:rPr lang="en-US" sz="2000" b="1" dirty="0" smtClean="0"/>
              <a:t>EBV</a:t>
            </a:r>
            <a:endParaRPr lang="en-US" sz="2000" b="1" dirty="0"/>
          </a:p>
        </p:txBody>
      </p:sp>
      <p:sp>
        <p:nvSpPr>
          <p:cNvPr id="9" name="TextBox 8"/>
          <p:cNvSpPr txBox="1"/>
          <p:nvPr/>
        </p:nvSpPr>
        <p:spPr>
          <a:xfrm>
            <a:off x="6608237" y="2230976"/>
            <a:ext cx="846663" cy="400110"/>
          </a:xfrm>
          <a:prstGeom prst="rect">
            <a:avLst/>
          </a:prstGeom>
          <a:noFill/>
        </p:spPr>
        <p:txBody>
          <a:bodyPr wrap="square" rtlCol="0">
            <a:spAutoFit/>
          </a:bodyPr>
          <a:lstStyle/>
          <a:p>
            <a:r>
              <a:rPr lang="en-US" sz="2000" b="1" dirty="0" smtClean="0"/>
              <a:t>CMV</a:t>
            </a:r>
            <a:endParaRPr lang="en-US" sz="2000" b="1" dirty="0"/>
          </a:p>
        </p:txBody>
      </p:sp>
    </p:spTree>
    <p:extLst>
      <p:ext uri="{BB962C8B-B14F-4D97-AF65-F5344CB8AC3E}">
        <p14:creationId xmlns:p14="http://schemas.microsoft.com/office/powerpoint/2010/main" val="1574590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794" y="238315"/>
            <a:ext cx="7084616" cy="769441"/>
          </a:xfrm>
          <a:prstGeom prst="rect">
            <a:avLst/>
          </a:prstGeom>
          <a:noFill/>
        </p:spPr>
        <p:txBody>
          <a:bodyPr wrap="square" rtlCol="0">
            <a:spAutoFit/>
          </a:bodyPr>
          <a:lstStyle/>
          <a:p>
            <a:pPr algn="ctr"/>
            <a:r>
              <a:rPr lang="en-US" sz="4400" b="1" dirty="0" smtClean="0">
                <a:solidFill>
                  <a:srgbClr val="000090"/>
                </a:solidFill>
                <a:latin typeface="+mj-lt"/>
              </a:rPr>
              <a:t>Conclusions</a:t>
            </a:r>
            <a:endParaRPr lang="en-US" sz="4400" b="1" dirty="0">
              <a:solidFill>
                <a:srgbClr val="000090"/>
              </a:solidFill>
              <a:latin typeface="+mj-lt"/>
            </a:endParaRPr>
          </a:p>
        </p:txBody>
      </p:sp>
      <p:sp>
        <p:nvSpPr>
          <p:cNvPr id="3" name="TextBox 2"/>
          <p:cNvSpPr txBox="1"/>
          <p:nvPr/>
        </p:nvSpPr>
        <p:spPr>
          <a:xfrm>
            <a:off x="238132" y="1323087"/>
            <a:ext cx="8697502" cy="4893647"/>
          </a:xfrm>
          <a:prstGeom prst="rect">
            <a:avLst/>
          </a:prstGeom>
          <a:noFill/>
        </p:spPr>
        <p:txBody>
          <a:bodyPr wrap="square" rtlCol="0">
            <a:spAutoFit/>
          </a:bodyPr>
          <a:lstStyle/>
          <a:p>
            <a:pPr marL="457200" indent="-457200">
              <a:buClr>
                <a:srgbClr val="0000FF"/>
              </a:buClr>
              <a:buSzPct val="120000"/>
              <a:buFont typeface="Arial"/>
              <a:buChar char="•"/>
            </a:pPr>
            <a:r>
              <a:rPr lang="en-US" sz="2400" dirty="0" smtClean="0"/>
              <a:t>Belatacept treatment does not appear to significantly impact virus-specific immune function as compared to </a:t>
            </a:r>
            <a:r>
              <a:rPr lang="en-US" sz="2400" dirty="0" err="1" smtClean="0"/>
              <a:t>Tacrolimus</a:t>
            </a:r>
            <a:r>
              <a:rPr lang="en-US" sz="2400" dirty="0" smtClean="0"/>
              <a:t> treatment.</a:t>
            </a:r>
          </a:p>
          <a:p>
            <a:pPr marL="914400" lvl="1" indent="-457200">
              <a:buClr>
                <a:srgbClr val="0000FF"/>
              </a:buClr>
              <a:buSzPct val="120000"/>
              <a:buFont typeface="Arial"/>
              <a:buChar char="•"/>
            </a:pPr>
            <a:r>
              <a:rPr lang="en-US" sz="2400" dirty="0" smtClean="0"/>
              <a:t>Differences in TNFα/</a:t>
            </a:r>
            <a:r>
              <a:rPr lang="en-US" sz="2400" dirty="0" err="1" smtClean="0"/>
              <a:t>IFNγ</a:t>
            </a:r>
            <a:r>
              <a:rPr lang="en-US" sz="2400" dirty="0" smtClean="0"/>
              <a:t> production are possibly due to the difference in cohorts but need further investigation</a:t>
            </a:r>
          </a:p>
          <a:p>
            <a:pPr lvl="1">
              <a:buClr>
                <a:srgbClr val="0000FF"/>
              </a:buClr>
              <a:buSzPct val="120000"/>
            </a:pPr>
            <a:endParaRPr lang="en-US" sz="2400" dirty="0" smtClean="0"/>
          </a:p>
          <a:p>
            <a:pPr marL="457200" indent="-457200">
              <a:buClr>
                <a:srgbClr val="0000FF"/>
              </a:buClr>
              <a:buSzPct val="120000"/>
              <a:buFont typeface="Arial"/>
              <a:buChar char="•"/>
            </a:pPr>
            <a:r>
              <a:rPr lang="en-US" sz="2400" dirty="0" smtClean="0"/>
              <a:t>Differences observed between healthy controls and treated patients in memory subsets suggest that immunosuppressive agents influence how viral-specific memory is maintained</a:t>
            </a:r>
          </a:p>
          <a:p>
            <a:pPr lvl="1">
              <a:buClr>
                <a:srgbClr val="0000FF"/>
              </a:buClr>
              <a:buSzPct val="120000"/>
            </a:pPr>
            <a:endParaRPr lang="en-US" sz="2400" dirty="0"/>
          </a:p>
          <a:p>
            <a:pPr marL="457200" indent="-457200">
              <a:buClr>
                <a:srgbClr val="0000FF"/>
              </a:buClr>
              <a:buSzPct val="120000"/>
              <a:buFont typeface="Arial"/>
              <a:buChar char="•"/>
            </a:pPr>
            <a:r>
              <a:rPr lang="en-US" sz="2400" dirty="0" smtClean="0"/>
              <a:t>Increased numbers of late differentiated cells (CD27lo/CD28lo) in Belatacept patients do not coincide with significantly decreased viral- specific immunity in these patients.</a:t>
            </a:r>
          </a:p>
        </p:txBody>
      </p:sp>
    </p:spTree>
    <p:extLst>
      <p:ext uri="{BB962C8B-B14F-4D97-AF65-F5344CB8AC3E}">
        <p14:creationId xmlns:p14="http://schemas.microsoft.com/office/powerpoint/2010/main" val="4147136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053" y="242381"/>
            <a:ext cx="8538299" cy="769441"/>
          </a:xfrm>
          <a:prstGeom prst="rect">
            <a:avLst/>
          </a:prstGeom>
          <a:noFill/>
        </p:spPr>
        <p:txBody>
          <a:bodyPr wrap="square" rtlCol="0">
            <a:spAutoFit/>
          </a:bodyPr>
          <a:lstStyle/>
          <a:p>
            <a:pPr algn="ctr"/>
            <a:r>
              <a:rPr lang="en-US" sz="4400" b="1" dirty="0" smtClean="0">
                <a:solidFill>
                  <a:srgbClr val="000090"/>
                </a:solidFill>
                <a:latin typeface="+mj-lt"/>
              </a:rPr>
              <a:t>Future Plans</a:t>
            </a:r>
            <a:endParaRPr lang="en-US" sz="4400" b="1" dirty="0">
              <a:solidFill>
                <a:srgbClr val="000090"/>
              </a:solidFill>
              <a:latin typeface="+mj-lt"/>
            </a:endParaRPr>
          </a:p>
        </p:txBody>
      </p:sp>
      <p:sp>
        <p:nvSpPr>
          <p:cNvPr id="64" name="TextBox 63"/>
          <p:cNvSpPr txBox="1"/>
          <p:nvPr/>
        </p:nvSpPr>
        <p:spPr>
          <a:xfrm>
            <a:off x="568813" y="1527779"/>
            <a:ext cx="8108893" cy="3539431"/>
          </a:xfrm>
          <a:prstGeom prst="rect">
            <a:avLst/>
          </a:prstGeom>
          <a:noFill/>
        </p:spPr>
        <p:txBody>
          <a:bodyPr wrap="square" rtlCol="0">
            <a:spAutoFit/>
          </a:bodyPr>
          <a:lstStyle/>
          <a:p>
            <a:pPr marL="457200" indent="-457200">
              <a:buClr>
                <a:srgbClr val="0000FF"/>
              </a:buClr>
              <a:buSzPct val="120000"/>
              <a:buFont typeface="Arial"/>
              <a:buChar char="•"/>
            </a:pPr>
            <a:r>
              <a:rPr lang="en-US" sz="2800" dirty="0"/>
              <a:t>E</a:t>
            </a:r>
            <a:r>
              <a:rPr lang="en-US" sz="2800" dirty="0" smtClean="0"/>
              <a:t>nroll further 10 early post transplant Belatacept and 10 late post transplant Tacrolimus treated patients to ensure better comparison between the groups.</a:t>
            </a:r>
            <a:endParaRPr lang="en-US" sz="2800" dirty="0"/>
          </a:p>
          <a:p>
            <a:pPr marL="457200" indent="-457200">
              <a:buClr>
                <a:srgbClr val="0000FF"/>
              </a:buClr>
              <a:buSzPct val="120000"/>
              <a:buFont typeface="Arial"/>
              <a:buChar char="•"/>
            </a:pPr>
            <a:endParaRPr lang="en-US" sz="2800" dirty="0"/>
          </a:p>
          <a:p>
            <a:pPr marL="457200" indent="-457200">
              <a:buClr>
                <a:srgbClr val="0000FF"/>
              </a:buClr>
              <a:buSzPct val="120000"/>
              <a:buFont typeface="Arial"/>
              <a:buChar char="•"/>
            </a:pPr>
            <a:r>
              <a:rPr lang="en-US" sz="2800" dirty="0" smtClean="0"/>
              <a:t>Monitor patients longitudinally in the CTOT10 Trial comparing long-term treatment with Belatacept to Tacrolimus</a:t>
            </a:r>
          </a:p>
        </p:txBody>
      </p:sp>
    </p:spTree>
    <p:extLst>
      <p:ext uri="{BB962C8B-B14F-4D97-AF65-F5344CB8AC3E}">
        <p14:creationId xmlns:p14="http://schemas.microsoft.com/office/powerpoint/2010/main" val="2375856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5394960" y="3828497"/>
            <a:ext cx="3749040" cy="2546367"/>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802210"/>
          </a:xfrm>
        </p:spPr>
        <p:txBody>
          <a:bodyPr/>
          <a:lstStyle/>
          <a:p>
            <a:r>
              <a:rPr lang="en-US" b="1" dirty="0" err="1" smtClean="0">
                <a:solidFill>
                  <a:srgbClr val="000090"/>
                </a:solidFill>
              </a:rPr>
              <a:t>Belatacept</a:t>
            </a:r>
            <a:endParaRPr lang="en-US" b="1" dirty="0">
              <a:solidFill>
                <a:srgbClr val="000090"/>
              </a:solidFill>
            </a:endParaRPr>
          </a:p>
        </p:txBody>
      </p:sp>
      <p:sp>
        <p:nvSpPr>
          <p:cNvPr id="6" name="Content Placeholder 5"/>
          <p:cNvSpPr>
            <a:spLocks noGrp="1"/>
          </p:cNvSpPr>
          <p:nvPr>
            <p:ph sz="half" idx="2"/>
          </p:nvPr>
        </p:nvSpPr>
        <p:spPr>
          <a:xfrm>
            <a:off x="228599" y="1376248"/>
            <a:ext cx="5486341" cy="5029200"/>
          </a:xfrm>
        </p:spPr>
        <p:txBody>
          <a:bodyPr>
            <a:normAutofit fontScale="92500" lnSpcReduction="10000"/>
          </a:bodyPr>
          <a:lstStyle/>
          <a:p>
            <a:pPr>
              <a:buClr>
                <a:srgbClr val="0000FF"/>
              </a:buClr>
              <a:buSzPct val="120000"/>
              <a:buFont typeface="Arial" pitchFamily="34" charset="0"/>
              <a:buChar char="•"/>
            </a:pPr>
            <a:r>
              <a:rPr lang="en-US" dirty="0" smtClean="0"/>
              <a:t>Newly approved high-affinity CTLA4Ig variant</a:t>
            </a:r>
          </a:p>
          <a:p>
            <a:pPr lvl="1">
              <a:buClr>
                <a:srgbClr val="0000FF"/>
              </a:buClr>
              <a:buSzPct val="120000"/>
              <a:buFont typeface="Arial" pitchFamily="34" charset="0"/>
              <a:buChar char="•"/>
            </a:pPr>
            <a:r>
              <a:rPr lang="en-US" dirty="0" smtClean="0"/>
              <a:t>Blocks interaction of CD28 with CD80/86</a:t>
            </a:r>
          </a:p>
          <a:p>
            <a:pPr lvl="1">
              <a:buClr>
                <a:srgbClr val="0000FF"/>
              </a:buClr>
              <a:buSzPct val="120000"/>
              <a:buFont typeface="Arial" pitchFamily="34" charset="0"/>
              <a:buChar char="•"/>
            </a:pPr>
            <a:r>
              <a:rPr lang="en-US" dirty="0" smtClean="0"/>
              <a:t>Inhibits T cell proliferation and differentiation</a:t>
            </a:r>
          </a:p>
          <a:p>
            <a:pPr lvl="1">
              <a:buClr>
                <a:srgbClr val="0000FF"/>
              </a:buClr>
              <a:buSzPct val="120000"/>
              <a:buFont typeface="Arial" pitchFamily="34" charset="0"/>
              <a:buChar char="•"/>
            </a:pPr>
            <a:r>
              <a:rPr lang="en-US" dirty="0" smtClean="0"/>
              <a:t>Improved GFR in </a:t>
            </a:r>
            <a:r>
              <a:rPr lang="en-US" dirty="0" err="1" smtClean="0"/>
              <a:t>belatacept</a:t>
            </a:r>
            <a:r>
              <a:rPr lang="en-US" dirty="0" smtClean="0"/>
              <a:t> groups vs. CSA</a:t>
            </a:r>
          </a:p>
          <a:p>
            <a:pPr lvl="1">
              <a:buClr>
                <a:srgbClr val="0000FF"/>
              </a:buClr>
              <a:buSzPct val="120000"/>
              <a:buFont typeface="Arial" pitchFamily="34" charset="0"/>
              <a:buChar char="•"/>
            </a:pPr>
            <a:r>
              <a:rPr lang="en-US" dirty="0" smtClean="0"/>
              <a:t>Improved metabolic control</a:t>
            </a:r>
          </a:p>
          <a:p>
            <a:pPr>
              <a:buClr>
                <a:srgbClr val="0000FF"/>
              </a:buClr>
              <a:buSzPct val="120000"/>
              <a:buFont typeface="Arial" pitchFamily="34" charset="0"/>
              <a:buChar char="•"/>
            </a:pPr>
            <a:r>
              <a:rPr lang="en-US" dirty="0" smtClean="0"/>
              <a:t>Increased incidence of EBV related PTLD</a:t>
            </a:r>
          </a:p>
          <a:p>
            <a:pPr>
              <a:buClr>
                <a:srgbClr val="0000FF"/>
              </a:buClr>
              <a:buSzPct val="120000"/>
              <a:buFont typeface="Arial" pitchFamily="34" charset="0"/>
              <a:buChar char="•"/>
            </a:pPr>
            <a:r>
              <a:rPr lang="en-US" dirty="0" smtClean="0"/>
              <a:t>Very little data on impact of </a:t>
            </a:r>
            <a:r>
              <a:rPr lang="en-US" dirty="0" err="1" smtClean="0"/>
              <a:t>belatacept</a:t>
            </a:r>
            <a:r>
              <a:rPr lang="en-US" dirty="0" smtClean="0"/>
              <a:t> on protective immunity</a:t>
            </a:r>
            <a:endParaRPr lang="en-US" dirty="0"/>
          </a:p>
        </p:txBody>
      </p:sp>
      <p:sp>
        <p:nvSpPr>
          <p:cNvPr id="13" name="TextBox 12"/>
          <p:cNvSpPr txBox="1"/>
          <p:nvPr/>
        </p:nvSpPr>
        <p:spPr>
          <a:xfrm>
            <a:off x="5219700" y="6477000"/>
            <a:ext cx="3771900" cy="307777"/>
          </a:xfrm>
          <a:prstGeom prst="rect">
            <a:avLst/>
          </a:prstGeom>
          <a:noFill/>
        </p:spPr>
        <p:txBody>
          <a:bodyPr wrap="square" rtlCol="0">
            <a:spAutoFit/>
          </a:bodyPr>
          <a:lstStyle/>
          <a:p>
            <a:r>
              <a:rPr lang="en-US" sz="1400" dirty="0" smtClean="0"/>
              <a:t>Larsen et al.  Am J Transplant 2006; 6: 876 – 883.</a:t>
            </a:r>
            <a:endParaRPr lang="en-US" sz="1400" dirty="0"/>
          </a:p>
        </p:txBody>
      </p:sp>
      <p:grpSp>
        <p:nvGrpSpPr>
          <p:cNvPr id="10" name="Group 9"/>
          <p:cNvGrpSpPr>
            <a:grpSpLocks noChangeAspect="1"/>
          </p:cNvGrpSpPr>
          <p:nvPr/>
        </p:nvGrpSpPr>
        <p:grpSpPr>
          <a:xfrm>
            <a:off x="5714940" y="1376248"/>
            <a:ext cx="3221183" cy="2286000"/>
            <a:chOff x="4191000" y="2133600"/>
            <a:chExt cx="4724401" cy="3352800"/>
          </a:xfrm>
        </p:grpSpPr>
        <p:pic>
          <p:nvPicPr>
            <p:cNvPr id="4" name="Content Placeholder 5" descr="CoB.png"/>
            <p:cNvPicPr>
              <a:picLocks noChangeAspect="1"/>
            </p:cNvPicPr>
            <p:nvPr/>
          </p:nvPicPr>
          <p:blipFill>
            <a:blip r:embed="rId4" cstate="print"/>
            <a:srcRect t="-6187" b="-8350"/>
            <a:stretch>
              <a:fillRect/>
            </a:stretch>
          </p:blipFill>
          <p:spPr>
            <a:xfrm>
              <a:off x="4191000" y="2133600"/>
              <a:ext cx="4724401" cy="3352800"/>
            </a:xfrm>
            <a:prstGeom prst="rect">
              <a:avLst/>
            </a:prstGeom>
            <a:ln>
              <a:solidFill>
                <a:schemeClr val="tx1"/>
              </a:solidFill>
            </a:ln>
          </p:spPr>
        </p:pic>
        <p:sp>
          <p:nvSpPr>
            <p:cNvPr id="7" name="TextBox 6"/>
            <p:cNvSpPr txBox="1"/>
            <p:nvPr/>
          </p:nvSpPr>
          <p:spPr>
            <a:xfrm>
              <a:off x="6248561" y="3124200"/>
              <a:ext cx="354183" cy="461665"/>
            </a:xfrm>
            <a:prstGeom prst="rect">
              <a:avLst/>
            </a:prstGeom>
            <a:noFill/>
          </p:spPr>
          <p:txBody>
            <a:bodyPr wrap="none" rtlCol="0">
              <a:spAutoFit/>
            </a:bodyPr>
            <a:lstStyle/>
            <a:p>
              <a:r>
                <a:rPr lang="en-US" sz="2400" b="1" dirty="0" smtClean="0">
                  <a:solidFill>
                    <a:srgbClr val="FF0000"/>
                  </a:solidFill>
                </a:rPr>
                <a:t>X</a:t>
              </a:r>
              <a:endParaRPr lang="en-US" sz="2400" b="1" dirty="0">
                <a:solidFill>
                  <a:srgbClr val="FF0000"/>
                </a:solidFill>
              </a:endParaRPr>
            </a:p>
          </p:txBody>
        </p:sp>
        <p:sp>
          <p:nvSpPr>
            <p:cNvPr id="8" name="TextBox 7"/>
            <p:cNvSpPr txBox="1"/>
            <p:nvPr/>
          </p:nvSpPr>
          <p:spPr>
            <a:xfrm>
              <a:off x="6248722" y="3581400"/>
              <a:ext cx="354183" cy="461665"/>
            </a:xfrm>
            <a:prstGeom prst="rect">
              <a:avLst/>
            </a:prstGeom>
            <a:noFill/>
          </p:spPr>
          <p:txBody>
            <a:bodyPr wrap="none" rtlCol="0">
              <a:spAutoFit/>
            </a:bodyPr>
            <a:lstStyle/>
            <a:p>
              <a:r>
                <a:rPr lang="en-US" sz="2400" b="1" dirty="0" smtClean="0">
                  <a:solidFill>
                    <a:srgbClr val="FF0000"/>
                  </a:solidFill>
                </a:rPr>
                <a:t>X</a:t>
              </a:r>
              <a:endParaRPr lang="en-US" sz="2400" b="1" dirty="0">
                <a:solidFill>
                  <a:srgbClr val="FF0000"/>
                </a:solidFill>
              </a:endParaRPr>
            </a:p>
          </p:txBody>
        </p:sp>
        <p:sp>
          <p:nvSpPr>
            <p:cNvPr id="9" name="Rectangle 8"/>
            <p:cNvSpPr/>
            <p:nvPr/>
          </p:nvSpPr>
          <p:spPr>
            <a:xfrm>
              <a:off x="4876800" y="2971800"/>
              <a:ext cx="3352800" cy="1071265"/>
            </a:xfrm>
            <a:prstGeom prst="rect">
              <a:avLst/>
            </a:prstGeom>
            <a:noFill/>
            <a:ln w="9525">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0090"/>
                </a:solidFill>
              </a:rPr>
              <a:t>Acknowledgments</a:t>
            </a:r>
            <a:endParaRPr lang="en-US" b="1" dirty="0">
              <a:solidFill>
                <a:srgbClr val="000090"/>
              </a:solidFill>
            </a:endParaRPr>
          </a:p>
        </p:txBody>
      </p:sp>
      <p:sp>
        <p:nvSpPr>
          <p:cNvPr id="3" name="Content Placeholder 2"/>
          <p:cNvSpPr>
            <a:spLocks noGrp="1"/>
          </p:cNvSpPr>
          <p:nvPr>
            <p:ph sz="half" idx="1"/>
          </p:nvPr>
        </p:nvSpPr>
        <p:spPr>
          <a:xfrm>
            <a:off x="651237" y="1123174"/>
            <a:ext cx="3105151" cy="4850574"/>
          </a:xfrm>
        </p:spPr>
        <p:txBody>
          <a:bodyPr>
            <a:noAutofit/>
          </a:bodyPr>
          <a:lstStyle/>
          <a:p>
            <a:pPr>
              <a:buNone/>
            </a:pPr>
            <a:r>
              <a:rPr lang="en-US" sz="2400" b="1" dirty="0" smtClean="0"/>
              <a:t>Special Thanks To:</a:t>
            </a:r>
          </a:p>
          <a:p>
            <a:pPr>
              <a:buClr>
                <a:srgbClr val="0000FF"/>
              </a:buClr>
              <a:buSzPct val="120000"/>
            </a:pPr>
            <a:r>
              <a:rPr lang="en-US" sz="2400" dirty="0" smtClean="0"/>
              <a:t>Christian P Larsen</a:t>
            </a:r>
          </a:p>
          <a:p>
            <a:pPr>
              <a:buClr>
                <a:srgbClr val="0000FF"/>
              </a:buClr>
              <a:buSzPct val="120000"/>
            </a:pPr>
            <a:r>
              <a:rPr lang="en-US" sz="2400" dirty="0" err="1" smtClean="0"/>
              <a:t>Aneesh</a:t>
            </a:r>
            <a:r>
              <a:rPr lang="en-US" sz="2400" dirty="0" smtClean="0"/>
              <a:t> K Mehta</a:t>
            </a:r>
          </a:p>
          <a:p>
            <a:pPr>
              <a:buClr>
                <a:srgbClr val="0000FF"/>
              </a:buClr>
              <a:buSzPct val="120000"/>
            </a:pPr>
            <a:r>
              <a:rPr lang="en-US" sz="2400" dirty="0" smtClean="0"/>
              <a:t>Allan D Kirk</a:t>
            </a:r>
            <a:endParaRPr lang="en-US" sz="2400" dirty="0"/>
          </a:p>
          <a:p>
            <a:pPr>
              <a:buClr>
                <a:srgbClr val="0000FF"/>
              </a:buClr>
              <a:buSzPct val="120000"/>
            </a:pPr>
            <a:r>
              <a:rPr lang="en-US" sz="2400" dirty="0" smtClean="0"/>
              <a:t>Kenneth Newell</a:t>
            </a:r>
          </a:p>
          <a:p>
            <a:pPr marL="0" indent="0">
              <a:buClr>
                <a:srgbClr val="0000FF"/>
              </a:buClr>
              <a:buSzPct val="120000"/>
              <a:buNone/>
            </a:pPr>
            <a:endParaRPr lang="en-US" sz="2400" dirty="0" smtClean="0"/>
          </a:p>
          <a:p>
            <a:pPr>
              <a:buClr>
                <a:srgbClr val="0000FF"/>
              </a:buClr>
              <a:buSzPct val="120000"/>
            </a:pPr>
            <a:r>
              <a:rPr lang="en-US" sz="2400" dirty="0" smtClean="0"/>
              <a:t>Peter Thompson</a:t>
            </a:r>
            <a:endParaRPr lang="en-US" sz="2400" dirty="0"/>
          </a:p>
          <a:p>
            <a:pPr>
              <a:buClr>
                <a:srgbClr val="0000FF"/>
              </a:buClr>
              <a:buSzPct val="120000"/>
            </a:pPr>
            <a:r>
              <a:rPr lang="en-US" sz="2400" dirty="0" smtClean="0"/>
              <a:t>Linda </a:t>
            </a:r>
            <a:r>
              <a:rPr lang="en-US" sz="2400" dirty="0" err="1" smtClean="0"/>
              <a:t>Stempora</a:t>
            </a:r>
            <a:endParaRPr lang="en-US" sz="2400" b="1" dirty="0" smtClean="0"/>
          </a:p>
          <a:p>
            <a:pPr>
              <a:buClr>
                <a:srgbClr val="0000FF"/>
              </a:buClr>
              <a:buSzPct val="120000"/>
            </a:pPr>
            <a:r>
              <a:rPr lang="en-US" sz="2400" dirty="0" smtClean="0"/>
              <a:t>Cindy Breeden</a:t>
            </a:r>
          </a:p>
          <a:p>
            <a:pPr>
              <a:buClr>
                <a:srgbClr val="0000FF"/>
              </a:buClr>
              <a:buSzPct val="120000"/>
            </a:pPr>
            <a:r>
              <a:rPr lang="en-US" sz="2400" dirty="0" smtClean="0"/>
              <a:t>Brandi Johnson</a:t>
            </a:r>
          </a:p>
          <a:p>
            <a:pPr>
              <a:buClr>
                <a:srgbClr val="0000FF"/>
              </a:buClr>
              <a:buSzPct val="120000"/>
            </a:pPr>
            <a:r>
              <a:rPr lang="en-US" sz="2400" dirty="0" smtClean="0"/>
              <a:t>He </a:t>
            </a:r>
            <a:r>
              <a:rPr lang="en-US" sz="2400" dirty="0" err="1" smtClean="0"/>
              <a:t>Xu</a:t>
            </a:r>
            <a:endParaRPr lang="en-US" sz="2400" dirty="0" smtClean="0"/>
          </a:p>
          <a:p>
            <a:pPr>
              <a:buNone/>
            </a:pPr>
            <a:r>
              <a:rPr lang="en-US" sz="2400" dirty="0" smtClean="0"/>
              <a:t>   </a:t>
            </a:r>
          </a:p>
        </p:txBody>
      </p:sp>
      <p:pic>
        <p:nvPicPr>
          <p:cNvPr id="5" name="Picture 7" descr="ETC Title Slide"/>
          <p:cNvPicPr>
            <a:picLocks noChangeAspect="1" noChangeArrowheads="1"/>
          </p:cNvPicPr>
          <p:nvPr/>
        </p:nvPicPr>
        <p:blipFill>
          <a:blip r:embed="rId3"/>
          <a:srcRect/>
          <a:stretch>
            <a:fillRect/>
          </a:stretch>
        </p:blipFill>
        <p:spPr bwMode="auto">
          <a:xfrm>
            <a:off x="7736914" y="132880"/>
            <a:ext cx="1217612" cy="1867218"/>
          </a:xfrm>
          <a:prstGeom prst="rect">
            <a:avLst/>
          </a:prstGeom>
          <a:noFill/>
        </p:spPr>
      </p:pic>
      <p:sp>
        <p:nvSpPr>
          <p:cNvPr id="7" name="Content Placeholder 6"/>
          <p:cNvSpPr>
            <a:spLocks noGrp="1"/>
          </p:cNvSpPr>
          <p:nvPr>
            <p:ph sz="half" idx="2"/>
          </p:nvPr>
        </p:nvSpPr>
        <p:spPr>
          <a:xfrm>
            <a:off x="4085790" y="1143000"/>
            <a:ext cx="4868736" cy="4537454"/>
          </a:xfrm>
        </p:spPr>
        <p:txBody>
          <a:bodyPr>
            <a:normAutofit/>
          </a:bodyPr>
          <a:lstStyle/>
          <a:p>
            <a:pPr>
              <a:buNone/>
            </a:pPr>
            <a:r>
              <a:rPr lang="en-US" sz="2400" b="1" dirty="0" smtClean="0"/>
              <a:t>ETC </a:t>
            </a:r>
            <a:r>
              <a:rPr lang="en-US" sz="2400" b="1" dirty="0" err="1" smtClean="0"/>
              <a:t>Biorepository</a:t>
            </a:r>
            <a:r>
              <a:rPr lang="en-US" sz="2400" b="1" dirty="0" smtClean="0"/>
              <a:t> </a:t>
            </a:r>
          </a:p>
          <a:p>
            <a:pPr>
              <a:buClr>
                <a:srgbClr val="0000FF"/>
              </a:buClr>
              <a:buSzPct val="120000"/>
            </a:pPr>
            <a:r>
              <a:rPr lang="en-US" sz="2400" dirty="0" smtClean="0"/>
              <a:t>Rachelle Jones</a:t>
            </a:r>
          </a:p>
          <a:p>
            <a:pPr>
              <a:buClr>
                <a:srgbClr val="0000FF"/>
              </a:buClr>
              <a:buSzPct val="120000"/>
            </a:pPr>
            <a:r>
              <a:rPr lang="en-US" sz="2400" dirty="0" smtClean="0"/>
              <a:t>Stephanie Monday</a:t>
            </a:r>
          </a:p>
          <a:p>
            <a:pPr>
              <a:buClr>
                <a:srgbClr val="0000FF"/>
              </a:buClr>
              <a:buSzPct val="120000"/>
            </a:pPr>
            <a:r>
              <a:rPr lang="en-US" sz="2400" dirty="0" smtClean="0"/>
              <a:t>Kendra Bryant</a:t>
            </a:r>
          </a:p>
          <a:p>
            <a:pPr>
              <a:buClr>
                <a:srgbClr val="0000FF"/>
              </a:buClr>
              <a:buSzPct val="120000"/>
            </a:pPr>
            <a:r>
              <a:rPr lang="en-US" sz="2400" dirty="0" smtClean="0"/>
              <a:t>Jennifer </a:t>
            </a:r>
            <a:r>
              <a:rPr lang="en-US" sz="2400" dirty="0" err="1" smtClean="0"/>
              <a:t>Cheeseman</a:t>
            </a:r>
            <a:endParaRPr lang="en-US" sz="2400" dirty="0"/>
          </a:p>
          <a:p>
            <a:pPr marL="0" indent="0">
              <a:buNone/>
            </a:pPr>
            <a:r>
              <a:rPr lang="en-US" sz="2400" b="1" dirty="0" smtClean="0"/>
              <a:t>ETC Clinical Research Coordinators</a:t>
            </a:r>
          </a:p>
          <a:p>
            <a:pPr>
              <a:buClr>
                <a:srgbClr val="0000FF"/>
              </a:buClr>
              <a:buSzPct val="120000"/>
            </a:pPr>
            <a:r>
              <a:rPr lang="en-US" sz="2400" dirty="0" smtClean="0"/>
              <a:t>Elizabeth Begley</a:t>
            </a:r>
          </a:p>
          <a:p>
            <a:pPr>
              <a:buClr>
                <a:srgbClr val="0000FF"/>
              </a:buClr>
              <a:buSzPct val="120000"/>
            </a:pPr>
            <a:r>
              <a:rPr lang="en-US" sz="2400" dirty="0" smtClean="0"/>
              <a:t>Shine Thomas</a:t>
            </a:r>
          </a:p>
          <a:p>
            <a:pPr>
              <a:buClr>
                <a:srgbClr val="0000FF"/>
              </a:buClr>
              <a:buSzPct val="120000"/>
            </a:pPr>
            <a:r>
              <a:rPr lang="en-US" sz="2400" dirty="0" smtClean="0"/>
              <a:t>Elizabeth Ferry</a:t>
            </a:r>
          </a:p>
          <a:p>
            <a:pPr marL="0" indent="0">
              <a:buNone/>
            </a:pPr>
            <a:r>
              <a:rPr lang="en-US" sz="2400" b="1" dirty="0" smtClean="0"/>
              <a:t>The Patients!</a:t>
            </a:r>
          </a:p>
        </p:txBody>
      </p:sp>
      <p:sp>
        <p:nvSpPr>
          <p:cNvPr id="6" name="TextBox 5"/>
          <p:cNvSpPr txBox="1"/>
          <p:nvPr/>
        </p:nvSpPr>
        <p:spPr>
          <a:xfrm>
            <a:off x="765374" y="6138085"/>
            <a:ext cx="7126941" cy="523220"/>
          </a:xfrm>
          <a:prstGeom prst="rect">
            <a:avLst/>
          </a:prstGeom>
          <a:noFill/>
        </p:spPr>
        <p:txBody>
          <a:bodyPr wrap="square" rtlCol="0">
            <a:spAutoFit/>
          </a:bodyPr>
          <a:lstStyle/>
          <a:p>
            <a:r>
              <a:rPr lang="en-US" sz="1400" b="1" dirty="0" smtClean="0"/>
              <a:t>Grant support: </a:t>
            </a:r>
            <a:r>
              <a:rPr lang="en-US" sz="1400" dirty="0" smtClean="0"/>
              <a:t>A </a:t>
            </a:r>
            <a:r>
              <a:rPr lang="en-US" sz="1400" dirty="0"/>
              <a:t>portion of this work was performed as part of the Clinical Trials in Organ Transplantation, </a:t>
            </a:r>
            <a:r>
              <a:rPr lang="en-US" sz="1400" dirty="0" smtClean="0"/>
              <a:t>supported </a:t>
            </a:r>
            <a:r>
              <a:rPr lang="en-US" sz="1400" dirty="0"/>
              <a:t>by the National Institute of Allergy and Infectious Diseases.</a:t>
            </a:r>
          </a:p>
        </p:txBody>
      </p:sp>
      <p:pic>
        <p:nvPicPr>
          <p:cNvPr id="8" name="Picture 7" descr="medicine_logo2_blue"/>
          <p:cNvPicPr>
            <a:picLocks noChangeAspect="1" noChangeArrowheads="1"/>
          </p:cNvPicPr>
          <p:nvPr/>
        </p:nvPicPr>
        <p:blipFill>
          <a:blip r:embed="rId4"/>
          <a:srcRect/>
          <a:stretch>
            <a:fillRect/>
          </a:stretch>
        </p:blipFill>
        <p:spPr bwMode="auto">
          <a:xfrm>
            <a:off x="7601976" y="4660264"/>
            <a:ext cx="1352550" cy="1950086"/>
          </a:xfrm>
          <a:prstGeom prst="rect">
            <a:avLst/>
          </a:prstGeom>
          <a:noFill/>
        </p:spPr>
      </p:pic>
    </p:spTree>
    <p:extLst>
      <p:ext uri="{BB962C8B-B14F-4D97-AF65-F5344CB8AC3E}">
        <p14:creationId xmlns:p14="http://schemas.microsoft.com/office/powerpoint/2010/main" val="1579519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srcRect/>
          <a:stretch>
            <a:fillRect/>
          </a:stretch>
        </p:blipFill>
        <p:spPr bwMode="auto">
          <a:xfrm>
            <a:off x="4350300" y="1932400"/>
            <a:ext cx="4778734" cy="2743200"/>
          </a:xfrm>
          <a:prstGeom prst="rect">
            <a:avLst/>
          </a:prstGeom>
          <a:noFill/>
          <a:ln w="9525">
            <a:noFill/>
            <a:miter lim="800000"/>
            <a:headEnd/>
            <a:tailEnd/>
          </a:ln>
          <a:effectLst/>
        </p:spPr>
      </p:pic>
      <p:sp>
        <p:nvSpPr>
          <p:cNvPr id="16" name="Title 15"/>
          <p:cNvSpPr>
            <a:spLocks noGrp="1"/>
          </p:cNvSpPr>
          <p:nvPr>
            <p:ph type="title"/>
          </p:nvPr>
        </p:nvSpPr>
        <p:spPr>
          <a:xfrm>
            <a:off x="289121" y="274638"/>
            <a:ext cx="8695975" cy="1143000"/>
          </a:xfrm>
        </p:spPr>
        <p:txBody>
          <a:bodyPr>
            <a:noAutofit/>
          </a:bodyPr>
          <a:lstStyle/>
          <a:p>
            <a:r>
              <a:rPr lang="en-US" sz="3600" b="1" dirty="0" smtClean="0">
                <a:solidFill>
                  <a:srgbClr val="000090"/>
                </a:solidFill>
              </a:rPr>
              <a:t>In vitro treatment of PBMCs with </a:t>
            </a:r>
            <a:r>
              <a:rPr lang="en-US" sz="3600" b="1" dirty="0" err="1" smtClean="0">
                <a:solidFill>
                  <a:srgbClr val="000090"/>
                </a:solidFill>
              </a:rPr>
              <a:t>Belatacept</a:t>
            </a:r>
            <a:r>
              <a:rPr lang="en-US" sz="3600" b="1" dirty="0" smtClean="0">
                <a:solidFill>
                  <a:srgbClr val="000090"/>
                </a:solidFill>
              </a:rPr>
              <a:t> does not inhibit EBV specific memory</a:t>
            </a:r>
            <a:endParaRPr lang="en-US" sz="3600" b="1" dirty="0">
              <a:solidFill>
                <a:srgbClr val="000090"/>
              </a:solidFill>
            </a:endParaRPr>
          </a:p>
        </p:txBody>
      </p:sp>
      <p:sp>
        <p:nvSpPr>
          <p:cNvPr id="18" name="TextBox 17"/>
          <p:cNvSpPr txBox="1"/>
          <p:nvPr/>
        </p:nvSpPr>
        <p:spPr>
          <a:xfrm>
            <a:off x="6172200" y="6477000"/>
            <a:ext cx="2971800" cy="369332"/>
          </a:xfrm>
          <a:prstGeom prst="rect">
            <a:avLst/>
          </a:prstGeom>
          <a:noFill/>
        </p:spPr>
        <p:txBody>
          <a:bodyPr wrap="square" rtlCol="0">
            <a:spAutoFit/>
          </a:bodyPr>
          <a:lstStyle/>
          <a:p>
            <a:r>
              <a:rPr lang="en-US" dirty="0" smtClean="0"/>
              <a:t>Mehta AK, et al. ATC 2011</a:t>
            </a:r>
            <a:endParaRPr lang="en-US" dirty="0"/>
          </a:p>
        </p:txBody>
      </p:sp>
      <p:cxnSp>
        <p:nvCxnSpPr>
          <p:cNvPr id="20" name="Straight Connector 19"/>
          <p:cNvCxnSpPr/>
          <p:nvPr/>
        </p:nvCxnSpPr>
        <p:spPr>
          <a:xfrm>
            <a:off x="6172200" y="6477000"/>
            <a:ext cx="2971800" cy="0"/>
          </a:xfrm>
          <a:prstGeom prst="line">
            <a:avLst/>
          </a:prstGeom>
          <a:ln>
            <a:solidFill>
              <a:srgbClr val="000090"/>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4"/>
          <a:srcRect l="-793" r="21699" b="9021"/>
          <a:stretch>
            <a:fillRect/>
          </a:stretch>
        </p:blipFill>
        <p:spPr bwMode="auto">
          <a:xfrm>
            <a:off x="304799" y="2013502"/>
            <a:ext cx="3990085" cy="2495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srcRect/>
          <a:stretch>
            <a:fillRect/>
          </a:stretch>
        </p:blipFill>
        <p:spPr bwMode="auto">
          <a:xfrm>
            <a:off x="4350300" y="1932400"/>
            <a:ext cx="4778734" cy="2743200"/>
          </a:xfrm>
          <a:prstGeom prst="rect">
            <a:avLst/>
          </a:prstGeom>
          <a:noFill/>
          <a:ln w="9525">
            <a:noFill/>
            <a:miter lim="800000"/>
            <a:headEnd/>
            <a:tailEnd/>
          </a:ln>
          <a:effectLst/>
        </p:spPr>
      </p:pic>
      <p:sp>
        <p:nvSpPr>
          <p:cNvPr id="19" name="Content Placeholder 18"/>
          <p:cNvSpPr>
            <a:spLocks noGrp="1"/>
          </p:cNvSpPr>
          <p:nvPr>
            <p:ph idx="1"/>
          </p:nvPr>
        </p:nvSpPr>
        <p:spPr>
          <a:xfrm>
            <a:off x="457200" y="4941455"/>
            <a:ext cx="8229600" cy="1184708"/>
          </a:xfrm>
        </p:spPr>
        <p:txBody>
          <a:bodyPr>
            <a:normAutofit/>
          </a:bodyPr>
          <a:lstStyle/>
          <a:p>
            <a:pPr>
              <a:buClr>
                <a:srgbClr val="0000FF"/>
              </a:buClr>
              <a:buSzPct val="120000"/>
            </a:pPr>
            <a:r>
              <a:rPr lang="en-US" sz="2800" dirty="0" smtClean="0"/>
              <a:t>Lack of data on viral specific protective immunity in patients treated with </a:t>
            </a:r>
            <a:r>
              <a:rPr lang="en-US" sz="2800" dirty="0" err="1" smtClean="0"/>
              <a:t>belatacept</a:t>
            </a:r>
            <a:endParaRPr lang="en-US" sz="2800" dirty="0"/>
          </a:p>
        </p:txBody>
      </p:sp>
      <p:sp>
        <p:nvSpPr>
          <p:cNvPr id="18" name="TextBox 17"/>
          <p:cNvSpPr txBox="1"/>
          <p:nvPr/>
        </p:nvSpPr>
        <p:spPr>
          <a:xfrm>
            <a:off x="6172200" y="6477000"/>
            <a:ext cx="2971800" cy="369332"/>
          </a:xfrm>
          <a:prstGeom prst="rect">
            <a:avLst/>
          </a:prstGeom>
          <a:noFill/>
        </p:spPr>
        <p:txBody>
          <a:bodyPr wrap="square" rtlCol="0">
            <a:spAutoFit/>
          </a:bodyPr>
          <a:lstStyle/>
          <a:p>
            <a:r>
              <a:rPr lang="en-US" dirty="0" smtClean="0"/>
              <a:t>Mehta AK, et al. ATC 2011</a:t>
            </a:r>
            <a:endParaRPr lang="en-US" dirty="0"/>
          </a:p>
        </p:txBody>
      </p:sp>
      <p:cxnSp>
        <p:nvCxnSpPr>
          <p:cNvPr id="20" name="Straight Connector 19"/>
          <p:cNvCxnSpPr/>
          <p:nvPr/>
        </p:nvCxnSpPr>
        <p:spPr>
          <a:xfrm>
            <a:off x="6172200" y="6477000"/>
            <a:ext cx="2971800" cy="0"/>
          </a:xfrm>
          <a:prstGeom prst="line">
            <a:avLst/>
          </a:prstGeom>
          <a:ln>
            <a:solidFill>
              <a:srgbClr val="000090"/>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4"/>
          <a:srcRect l="-793" r="21699" b="9021"/>
          <a:stretch>
            <a:fillRect/>
          </a:stretch>
        </p:blipFill>
        <p:spPr bwMode="auto">
          <a:xfrm>
            <a:off x="304799" y="2013502"/>
            <a:ext cx="3990085" cy="2495742"/>
          </a:xfrm>
          <a:prstGeom prst="rect">
            <a:avLst/>
          </a:prstGeom>
          <a:noFill/>
          <a:ln w="9525">
            <a:noFill/>
            <a:miter lim="800000"/>
            <a:headEnd/>
            <a:tailEnd/>
          </a:ln>
          <a:effectLst/>
        </p:spPr>
      </p:pic>
      <p:sp>
        <p:nvSpPr>
          <p:cNvPr id="9" name="Title 15"/>
          <p:cNvSpPr>
            <a:spLocks noGrp="1"/>
          </p:cNvSpPr>
          <p:nvPr>
            <p:ph type="title"/>
          </p:nvPr>
        </p:nvSpPr>
        <p:spPr>
          <a:xfrm>
            <a:off x="304799" y="274638"/>
            <a:ext cx="8654561" cy="1143000"/>
          </a:xfrm>
        </p:spPr>
        <p:txBody>
          <a:bodyPr>
            <a:noAutofit/>
          </a:bodyPr>
          <a:lstStyle/>
          <a:p>
            <a:r>
              <a:rPr lang="en-US" sz="3600" b="1" dirty="0" smtClean="0">
                <a:solidFill>
                  <a:srgbClr val="000090"/>
                </a:solidFill>
              </a:rPr>
              <a:t>In vitro treatment of PBMCs with </a:t>
            </a:r>
            <a:r>
              <a:rPr lang="en-US" sz="3600" b="1" dirty="0" err="1" smtClean="0">
                <a:solidFill>
                  <a:srgbClr val="000090"/>
                </a:solidFill>
              </a:rPr>
              <a:t>Belatacept</a:t>
            </a:r>
            <a:r>
              <a:rPr lang="en-US" sz="3600" b="1" dirty="0" smtClean="0">
                <a:solidFill>
                  <a:srgbClr val="000090"/>
                </a:solidFill>
              </a:rPr>
              <a:t> does not inhibit EBV specific memory</a:t>
            </a:r>
            <a:endParaRPr lang="en-US" sz="3600" b="1" dirty="0">
              <a:solidFill>
                <a:srgbClr val="00009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55"/>
            <a:ext cx="8229600" cy="898850"/>
          </a:xfrm>
        </p:spPr>
        <p:txBody>
          <a:bodyPr>
            <a:normAutofit/>
          </a:bodyPr>
          <a:lstStyle/>
          <a:p>
            <a:r>
              <a:rPr lang="en-US" sz="4000" b="1" dirty="0" smtClean="0">
                <a:solidFill>
                  <a:srgbClr val="000090"/>
                </a:solidFill>
              </a:rPr>
              <a:t>Study Design and Patient populations</a:t>
            </a:r>
            <a:endParaRPr lang="en-US" sz="4000" b="1" dirty="0">
              <a:solidFill>
                <a:srgbClr val="000090"/>
              </a:solidFill>
            </a:endParaRPr>
          </a:p>
        </p:txBody>
      </p:sp>
      <p:sp>
        <p:nvSpPr>
          <p:cNvPr id="3" name="Content Placeholder 2"/>
          <p:cNvSpPr>
            <a:spLocks noGrp="1"/>
          </p:cNvSpPr>
          <p:nvPr>
            <p:ph idx="1"/>
          </p:nvPr>
        </p:nvSpPr>
        <p:spPr>
          <a:xfrm>
            <a:off x="457200" y="1417638"/>
            <a:ext cx="8229600" cy="4946217"/>
          </a:xfrm>
        </p:spPr>
        <p:txBody>
          <a:bodyPr>
            <a:normAutofit/>
          </a:bodyPr>
          <a:lstStyle/>
          <a:p>
            <a:pPr marL="341313" indent="-341313">
              <a:spcAft>
                <a:spcPts val="600"/>
              </a:spcAft>
              <a:buClr>
                <a:srgbClr val="0000FF"/>
              </a:buClr>
              <a:buSzPct val="120000"/>
              <a:buFont typeface="Arial" pitchFamily="34" charset="0"/>
              <a:buChar char="•"/>
            </a:pPr>
            <a:r>
              <a:rPr lang="en-US" sz="2200" dirty="0" smtClean="0"/>
              <a:t>Subjects were enrolled from existing immune monitoring protocols at Emory University</a:t>
            </a:r>
          </a:p>
          <a:p>
            <a:pPr marL="341313" indent="-341313">
              <a:spcAft>
                <a:spcPts val="600"/>
              </a:spcAft>
              <a:buClr>
                <a:srgbClr val="0000FF"/>
              </a:buClr>
              <a:buSzPct val="120000"/>
              <a:buFont typeface="Arial" pitchFamily="34" charset="0"/>
              <a:buChar char="•"/>
            </a:pPr>
            <a:r>
              <a:rPr lang="en-US" sz="2200" dirty="0" smtClean="0"/>
              <a:t>Peripheral blood samples were collected at a single </a:t>
            </a:r>
            <a:r>
              <a:rPr lang="en-US" sz="2200" dirty="0" err="1" smtClean="0"/>
              <a:t>timepoint</a:t>
            </a:r>
            <a:endParaRPr lang="en-US" sz="2200" dirty="0" smtClean="0"/>
          </a:p>
          <a:p>
            <a:pPr marL="341313" indent="-341313">
              <a:spcAft>
                <a:spcPts val="600"/>
              </a:spcAft>
              <a:buClr>
                <a:srgbClr val="0000FF"/>
              </a:buClr>
              <a:buSzPct val="120000"/>
              <a:buFont typeface="Arial" pitchFamily="34" charset="0"/>
              <a:buChar char="•"/>
            </a:pPr>
            <a:r>
              <a:rPr lang="en-US" sz="2200" dirty="0" smtClean="0"/>
              <a:t>Phenotypic and functional analysis of peripheral blood lymphocytes were performed </a:t>
            </a:r>
            <a:r>
              <a:rPr lang="en-US" sz="2200" dirty="0"/>
              <a:t>using rationally-designed and validated flow </a:t>
            </a:r>
            <a:r>
              <a:rPr lang="en-US" sz="2200" dirty="0" err="1"/>
              <a:t>cytometric</a:t>
            </a:r>
            <a:r>
              <a:rPr lang="en-US" sz="2200" dirty="0"/>
              <a:t> panel </a:t>
            </a:r>
            <a:endParaRPr lang="en-US" sz="2200" dirty="0" smtClean="0"/>
          </a:p>
          <a:p>
            <a:pPr marL="741363" lvl="1" indent="-341313">
              <a:spcAft>
                <a:spcPts val="600"/>
              </a:spcAft>
              <a:buClr>
                <a:srgbClr val="0000FF"/>
              </a:buClr>
              <a:buSzPct val="120000"/>
              <a:buFont typeface="Arial" pitchFamily="34" charset="0"/>
              <a:buChar char="•"/>
            </a:pPr>
            <a:r>
              <a:rPr lang="en-US" sz="2200" dirty="0" smtClean="0"/>
              <a:t>10 </a:t>
            </a:r>
            <a:r>
              <a:rPr lang="en-US" sz="2200" b="1" dirty="0" smtClean="0"/>
              <a:t>healthy </a:t>
            </a:r>
            <a:r>
              <a:rPr lang="en-US" sz="2200" dirty="0" smtClean="0"/>
              <a:t>volunteers</a:t>
            </a:r>
          </a:p>
          <a:p>
            <a:pPr marL="741363" lvl="1" indent="-341313">
              <a:spcAft>
                <a:spcPts val="600"/>
              </a:spcAft>
              <a:buClr>
                <a:srgbClr val="0000FF"/>
              </a:buClr>
              <a:buSzPct val="120000"/>
              <a:buFont typeface="Arial" pitchFamily="34" charset="0"/>
              <a:buChar char="•"/>
            </a:pPr>
            <a:r>
              <a:rPr lang="en-US" sz="2200" dirty="0" smtClean="0"/>
              <a:t>10 transplant recipients (&gt;6mos s/p renal allograft) on stable dose of </a:t>
            </a:r>
            <a:r>
              <a:rPr lang="en-US" sz="2200" b="1" dirty="0" smtClean="0">
                <a:solidFill>
                  <a:srgbClr val="0000FF"/>
                </a:solidFill>
              </a:rPr>
              <a:t>Belatacept</a:t>
            </a:r>
            <a:r>
              <a:rPr lang="en-US" sz="2200" dirty="0" smtClean="0"/>
              <a:t>, MMF, and prednisone</a:t>
            </a:r>
          </a:p>
          <a:p>
            <a:pPr marL="741363" lvl="1" indent="-341313">
              <a:spcAft>
                <a:spcPts val="600"/>
              </a:spcAft>
              <a:buClr>
                <a:srgbClr val="0000FF"/>
              </a:buClr>
              <a:buSzPct val="120000"/>
              <a:buFont typeface="Arial" pitchFamily="34" charset="0"/>
              <a:buChar char="•"/>
            </a:pPr>
            <a:r>
              <a:rPr lang="en-US" sz="2200" dirty="0" smtClean="0"/>
              <a:t>10 transplant recipients (&gt;6mos s/p renal allograft) on stable dose of </a:t>
            </a:r>
            <a:r>
              <a:rPr lang="en-US" sz="2200" b="1" dirty="0" err="1" smtClean="0">
                <a:solidFill>
                  <a:srgbClr val="FF0000"/>
                </a:solidFill>
              </a:rPr>
              <a:t>Tacrolimus</a:t>
            </a:r>
            <a:r>
              <a:rPr lang="en-US" sz="2200" dirty="0" smtClean="0"/>
              <a:t>, MMF, and prednisone</a:t>
            </a:r>
            <a:endParaRPr lang="en-US" sz="2200" dirty="0"/>
          </a:p>
        </p:txBody>
      </p:sp>
    </p:spTree>
    <p:extLst>
      <p:ext uri="{BB962C8B-B14F-4D97-AF65-F5344CB8AC3E}">
        <p14:creationId xmlns:p14="http://schemas.microsoft.com/office/powerpoint/2010/main" val="3896197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027"/>
            <a:ext cx="8229600" cy="843627"/>
          </a:xfrm>
        </p:spPr>
        <p:txBody>
          <a:bodyPr>
            <a:normAutofit/>
          </a:bodyPr>
          <a:lstStyle/>
          <a:p>
            <a:r>
              <a:rPr lang="en-US" sz="4000" b="1" dirty="0" smtClean="0">
                <a:solidFill>
                  <a:srgbClr val="000090"/>
                </a:solidFill>
              </a:rPr>
              <a:t>Subject Characteristics</a:t>
            </a:r>
            <a:endParaRPr lang="en-US" sz="4000" b="1" dirty="0">
              <a:solidFill>
                <a:srgbClr val="000090"/>
              </a:solidFill>
            </a:endParaRPr>
          </a:p>
        </p:txBody>
      </p:sp>
      <p:graphicFrame>
        <p:nvGraphicFramePr>
          <p:cNvPr id="7" name="Content Placeholder 5"/>
          <p:cNvGraphicFramePr>
            <a:graphicFrameLocks/>
          </p:cNvGraphicFramePr>
          <p:nvPr>
            <p:extLst>
              <p:ext uri="{D42A27DB-BD31-4B8C-83A1-F6EECF244321}">
                <p14:modId xmlns:p14="http://schemas.microsoft.com/office/powerpoint/2010/main" val="18891278"/>
              </p:ext>
            </p:extLst>
          </p:nvPr>
        </p:nvGraphicFramePr>
        <p:xfrm>
          <a:off x="731782" y="1786519"/>
          <a:ext cx="8050606" cy="3566066"/>
        </p:xfrm>
        <a:graphic>
          <a:graphicData uri="http://schemas.openxmlformats.org/drawingml/2006/table">
            <a:tbl>
              <a:tblPr firstRow="1" bandRow="1">
                <a:tableStyleId>{5940675A-B579-460E-94D1-54222C63F5DA}</a:tableStyleId>
              </a:tblPr>
              <a:tblGrid>
                <a:gridCol w="1675117"/>
                <a:gridCol w="1331857"/>
                <a:gridCol w="906211"/>
                <a:gridCol w="1103312"/>
                <a:gridCol w="827484"/>
                <a:gridCol w="1011370"/>
                <a:gridCol w="1195255"/>
              </a:tblGrid>
              <a:tr h="998498">
                <a:tc>
                  <a:txBody>
                    <a:bodyPr/>
                    <a:lstStyle/>
                    <a:p>
                      <a:pPr marL="0" marR="0" algn="ctr">
                        <a:spcBef>
                          <a:spcPts val="0"/>
                        </a:spcBef>
                        <a:spcAft>
                          <a:spcPts val="0"/>
                        </a:spcAft>
                      </a:pPr>
                      <a:endParaRPr lang="en-US" sz="1400" b="1" dirty="0" smtClean="0">
                        <a:latin typeface="+mn-lt"/>
                      </a:endParaRPr>
                    </a:p>
                    <a:p>
                      <a:pPr marL="0" marR="0" algn="ctr">
                        <a:spcBef>
                          <a:spcPts val="0"/>
                        </a:spcBef>
                        <a:spcAft>
                          <a:spcPts val="0"/>
                        </a:spcAft>
                      </a:pPr>
                      <a:r>
                        <a:rPr lang="en-US" sz="1400" b="1" dirty="0" smtClean="0">
                          <a:latin typeface="+mn-lt"/>
                        </a:rPr>
                        <a:t>Group</a:t>
                      </a:r>
                    </a:p>
                    <a:p>
                      <a:pPr marL="0" marR="0" algn="ctr">
                        <a:spcBef>
                          <a:spcPts val="0"/>
                        </a:spcBef>
                        <a:spcAft>
                          <a:spcPts val="0"/>
                        </a:spcAft>
                      </a:pPr>
                      <a:endParaRPr lang="en-US" sz="1400" b="1" dirty="0">
                        <a:latin typeface="+mn-lt"/>
                        <a:ea typeface="Cambria"/>
                        <a:cs typeface="Times New Roman"/>
                      </a:endParaRPr>
                    </a:p>
                  </a:txBody>
                  <a:tcPr marL="68580" marR="68580" marT="0" marB="0" anchor="ctr">
                    <a:lnL w="12700" cap="flat" cmpd="sng" algn="ctr">
                      <a:noFill/>
                      <a:prstDash val="solid"/>
                      <a:round/>
                      <a:headEnd type="none" w="med" len="med"/>
                      <a:tailEnd type="none" w="med" len="med"/>
                    </a:lnL>
                    <a:lnR w="12700" cmpd="sng">
                      <a:noFill/>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0"/>
                      </a:schemeClr>
                    </a:solidFill>
                  </a:tcPr>
                </a:tc>
                <a:tc>
                  <a:txBody>
                    <a:bodyPr/>
                    <a:lstStyle/>
                    <a:p>
                      <a:pPr marL="0" marR="0" algn="ctr">
                        <a:spcBef>
                          <a:spcPts val="0"/>
                        </a:spcBef>
                        <a:spcAft>
                          <a:spcPts val="0"/>
                        </a:spcAft>
                      </a:pPr>
                      <a:r>
                        <a:rPr lang="en-US" sz="1400" b="1" dirty="0" smtClean="0">
                          <a:latin typeface="+mn-lt"/>
                        </a:rPr>
                        <a:t>Treatment</a:t>
                      </a:r>
                      <a:endParaRPr lang="en-US" sz="1400" b="1" dirty="0">
                        <a:latin typeface="+mn-lt"/>
                        <a:ea typeface="Cambria"/>
                        <a:cs typeface="Times New Roman"/>
                      </a:endParaRPr>
                    </a:p>
                  </a:txBody>
                  <a:tcPr marL="68580" marR="68580" marT="0" marB="0" anchor="ctr">
                    <a:lnL w="12700" cmpd="sng">
                      <a:noFill/>
                    </a:lnL>
                    <a:lnR w="12700" cmpd="sng">
                      <a:noFill/>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0"/>
                      </a:schemeClr>
                    </a:solidFill>
                  </a:tcPr>
                </a:tc>
                <a:tc>
                  <a:txBody>
                    <a:bodyPr/>
                    <a:lstStyle/>
                    <a:p>
                      <a:pPr marL="0" marR="0" algn="ctr">
                        <a:spcBef>
                          <a:spcPts val="0"/>
                        </a:spcBef>
                        <a:spcAft>
                          <a:spcPts val="0"/>
                        </a:spcAft>
                      </a:pPr>
                      <a:r>
                        <a:rPr lang="en-US" sz="1400" b="1" dirty="0">
                          <a:latin typeface="+mn-lt"/>
                        </a:rPr>
                        <a:t>Number</a:t>
                      </a:r>
                    </a:p>
                    <a:p>
                      <a:pPr marL="0" marR="0" algn="ctr">
                        <a:spcBef>
                          <a:spcPts val="0"/>
                        </a:spcBef>
                        <a:spcAft>
                          <a:spcPts val="0"/>
                        </a:spcAft>
                      </a:pPr>
                      <a:r>
                        <a:rPr lang="en-US" sz="1400" b="1" dirty="0">
                          <a:latin typeface="+mn-lt"/>
                        </a:rPr>
                        <a:t>(</a:t>
                      </a:r>
                      <a:r>
                        <a:rPr lang="en-US" sz="1400" b="1" dirty="0" err="1">
                          <a:latin typeface="+mn-lt"/>
                        </a:rPr>
                        <a:t>n</a:t>
                      </a:r>
                      <a:r>
                        <a:rPr lang="en-US" sz="1400" b="1" dirty="0">
                          <a:latin typeface="+mn-lt"/>
                        </a:rPr>
                        <a:t>)</a:t>
                      </a:r>
                      <a:endParaRPr lang="en-US" sz="1400" b="1" dirty="0">
                        <a:latin typeface="+mn-lt"/>
                        <a:ea typeface="Cambria"/>
                        <a:cs typeface="Times New Roman"/>
                      </a:endParaRPr>
                    </a:p>
                  </a:txBody>
                  <a:tcPr marL="68580" marR="68580" marT="0" marB="0" anchor="ctr">
                    <a:lnL w="12700" cmpd="sng">
                      <a:noFill/>
                    </a:lnL>
                    <a:lnR w="12700" cmpd="sng">
                      <a:noFill/>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0"/>
                      </a:schemeClr>
                    </a:solidFill>
                  </a:tcPr>
                </a:tc>
                <a:tc>
                  <a:txBody>
                    <a:bodyPr/>
                    <a:lstStyle/>
                    <a:p>
                      <a:pPr marL="0" marR="0" algn="ctr">
                        <a:spcBef>
                          <a:spcPts val="0"/>
                        </a:spcBef>
                        <a:spcAft>
                          <a:spcPts val="0"/>
                        </a:spcAft>
                      </a:pPr>
                      <a:r>
                        <a:rPr lang="en-US" sz="1400" b="1" dirty="0" smtClean="0">
                          <a:latin typeface="+mn-lt"/>
                        </a:rPr>
                        <a:t>Median Age</a:t>
                      </a:r>
                      <a:endParaRPr lang="en-US" sz="1400" b="1" dirty="0">
                        <a:latin typeface="+mn-lt"/>
                      </a:endParaRPr>
                    </a:p>
                    <a:p>
                      <a:pPr marL="0" marR="0" algn="ctr">
                        <a:spcBef>
                          <a:spcPts val="0"/>
                        </a:spcBef>
                        <a:spcAft>
                          <a:spcPts val="0"/>
                        </a:spcAft>
                      </a:pPr>
                      <a:r>
                        <a:rPr lang="en-US" sz="1400" b="1" dirty="0" smtClean="0">
                          <a:latin typeface="+mn-lt"/>
                        </a:rPr>
                        <a:t>(range)</a:t>
                      </a:r>
                      <a:endParaRPr lang="en-US" sz="1400" b="1" dirty="0">
                        <a:latin typeface="+mn-lt"/>
                        <a:ea typeface="Cambria"/>
                        <a:cs typeface="Times New Roman"/>
                      </a:endParaRPr>
                    </a:p>
                  </a:txBody>
                  <a:tcPr marL="68580" marR="68580" marT="0" marB="0" anchor="ctr">
                    <a:lnL w="12700" cmpd="sng">
                      <a:noFill/>
                    </a:lnL>
                    <a:lnR w="12700" cmpd="sng">
                      <a:noFill/>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0"/>
                      </a:schemeClr>
                    </a:solidFill>
                  </a:tcPr>
                </a:tc>
                <a:tc>
                  <a:txBody>
                    <a:bodyPr/>
                    <a:lstStyle/>
                    <a:p>
                      <a:pPr marL="0" marR="0" algn="ctr">
                        <a:spcBef>
                          <a:spcPts val="0"/>
                        </a:spcBef>
                        <a:spcAft>
                          <a:spcPts val="0"/>
                        </a:spcAft>
                      </a:pPr>
                      <a:r>
                        <a:rPr lang="en-US" sz="1400" b="1" dirty="0">
                          <a:latin typeface="+mn-lt"/>
                        </a:rPr>
                        <a:t>Sex</a:t>
                      </a:r>
                    </a:p>
                    <a:p>
                      <a:pPr marL="0" marR="0" algn="ctr">
                        <a:spcBef>
                          <a:spcPts val="0"/>
                        </a:spcBef>
                        <a:spcAft>
                          <a:spcPts val="0"/>
                        </a:spcAft>
                      </a:pPr>
                      <a:r>
                        <a:rPr lang="en-US" sz="1400" b="1" dirty="0">
                          <a:latin typeface="+mn-lt"/>
                        </a:rPr>
                        <a:t>(M/F)</a:t>
                      </a:r>
                      <a:endParaRPr lang="en-US" sz="1400" b="1" dirty="0">
                        <a:latin typeface="+mn-lt"/>
                        <a:ea typeface="Cambria"/>
                        <a:cs typeface="Times New Roman"/>
                      </a:endParaRPr>
                    </a:p>
                  </a:txBody>
                  <a:tcPr marL="68580" marR="68580" marT="0" marB="0" anchor="ctr">
                    <a:lnL w="12700" cmpd="sng">
                      <a:noFill/>
                    </a:lnL>
                    <a:lnR w="12700" cmpd="sng">
                      <a:noFill/>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0"/>
                      </a:schemeClr>
                    </a:solidFill>
                  </a:tcPr>
                </a:tc>
                <a:tc>
                  <a:txBody>
                    <a:bodyPr/>
                    <a:lstStyle/>
                    <a:p>
                      <a:pPr marL="0" marR="0" algn="ctr">
                        <a:spcBef>
                          <a:spcPts val="0"/>
                        </a:spcBef>
                        <a:spcAft>
                          <a:spcPts val="0"/>
                        </a:spcAft>
                      </a:pPr>
                      <a:r>
                        <a:rPr lang="en-US" sz="1400" b="1" dirty="0">
                          <a:latin typeface="+mn-lt"/>
                        </a:rPr>
                        <a:t># months </a:t>
                      </a:r>
                      <a:r>
                        <a:rPr lang="en-US" sz="1400" b="1" dirty="0" err="1">
                          <a:latin typeface="+mn-lt"/>
                        </a:rPr>
                        <a:t>s/p</a:t>
                      </a:r>
                      <a:r>
                        <a:rPr lang="en-US" sz="1400" b="1" dirty="0">
                          <a:latin typeface="+mn-lt"/>
                        </a:rPr>
                        <a:t> </a:t>
                      </a:r>
                      <a:r>
                        <a:rPr lang="en-US" sz="1400" b="1" dirty="0" err="1">
                          <a:latin typeface="+mn-lt"/>
                        </a:rPr>
                        <a:t>txp</a:t>
                      </a:r>
                      <a:endParaRPr lang="en-US" sz="1400" b="1" dirty="0">
                        <a:latin typeface="+mn-lt"/>
                        <a:ea typeface="Cambria"/>
                        <a:cs typeface="Times New Roman"/>
                      </a:endParaRPr>
                    </a:p>
                  </a:txBody>
                  <a:tcPr marL="68580" marR="68580" marT="0" marB="0" anchor="ctr">
                    <a:lnL w="12700" cmpd="sng">
                      <a:noFill/>
                    </a:lnL>
                    <a:lnR w="12700" cap="flat" cmpd="sng" algn="ctr">
                      <a:no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0"/>
                      </a:schemeClr>
                    </a:solidFill>
                  </a:tcPr>
                </a:tc>
                <a:tc>
                  <a:txBody>
                    <a:bodyPr/>
                    <a:lstStyle/>
                    <a:p>
                      <a:pPr marL="0" marR="0" algn="ctr">
                        <a:spcBef>
                          <a:spcPts val="0"/>
                        </a:spcBef>
                        <a:spcAft>
                          <a:spcPts val="0"/>
                        </a:spcAft>
                      </a:pPr>
                      <a:r>
                        <a:rPr lang="en-US" sz="1400" b="1" dirty="0" smtClean="0">
                          <a:latin typeface="+mn-lt"/>
                          <a:ea typeface="Cambria"/>
                          <a:cs typeface="Times New Roman"/>
                        </a:rPr>
                        <a:t>Seropositive</a:t>
                      </a:r>
                    </a:p>
                    <a:p>
                      <a:pPr marL="0" marR="0" algn="ctr">
                        <a:spcBef>
                          <a:spcPts val="0"/>
                        </a:spcBef>
                        <a:spcAft>
                          <a:spcPts val="0"/>
                        </a:spcAft>
                      </a:pPr>
                      <a:r>
                        <a:rPr lang="en-US" sz="1400" b="1" dirty="0" smtClean="0">
                          <a:latin typeface="+mn-lt"/>
                          <a:ea typeface="Cambria"/>
                          <a:cs typeface="Times New Roman"/>
                        </a:rPr>
                        <a:t>(EBV/CMV)</a:t>
                      </a:r>
                      <a:endParaRPr lang="en-US" sz="1400" b="1" dirty="0">
                        <a:latin typeface="+mn-lt"/>
                        <a:ea typeface="Cambria"/>
                        <a:cs typeface="Times New Roman"/>
                      </a:endParaRPr>
                    </a:p>
                  </a:txBody>
                  <a:tcPr marL="68580" marR="68580" marT="0" marB="0" anchor="ctr">
                    <a:lnL w="12700" cmpd="sng">
                      <a:noFill/>
                    </a:lnL>
                    <a:lnR w="12700" cap="flat" cmpd="sng" algn="ctr">
                      <a:no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0"/>
                      </a:schemeClr>
                    </a:solidFill>
                  </a:tcPr>
                </a:tc>
              </a:tr>
              <a:tr h="855856">
                <a:tc>
                  <a:txBody>
                    <a:bodyPr/>
                    <a:lstStyle/>
                    <a:p>
                      <a:pPr marL="0" marR="0" algn="ctr">
                        <a:spcBef>
                          <a:spcPts val="0"/>
                        </a:spcBef>
                        <a:spcAft>
                          <a:spcPts val="0"/>
                        </a:spcAft>
                      </a:pPr>
                      <a:endParaRPr lang="en-US" sz="1400" dirty="0">
                        <a:latin typeface="+mn-lt"/>
                      </a:endParaRPr>
                    </a:p>
                    <a:p>
                      <a:pPr marL="0" marR="0" algn="ctr">
                        <a:spcBef>
                          <a:spcPts val="0"/>
                        </a:spcBef>
                        <a:spcAft>
                          <a:spcPts val="0"/>
                        </a:spcAft>
                      </a:pPr>
                      <a:r>
                        <a:rPr lang="en-US" sz="1400" b="1" dirty="0">
                          <a:solidFill>
                            <a:schemeClr val="tx1"/>
                          </a:solidFill>
                          <a:latin typeface="+mn-lt"/>
                        </a:rPr>
                        <a:t>Healthy </a:t>
                      </a:r>
                      <a:r>
                        <a:rPr lang="en-US" sz="1400" b="1" dirty="0" smtClean="0">
                          <a:solidFill>
                            <a:schemeClr val="tx1"/>
                          </a:solidFill>
                          <a:latin typeface="+mn-lt"/>
                        </a:rPr>
                        <a:t>Controls</a:t>
                      </a:r>
                    </a:p>
                    <a:p>
                      <a:pPr marL="0" marR="0" algn="ctr">
                        <a:spcBef>
                          <a:spcPts val="0"/>
                        </a:spcBef>
                        <a:spcAft>
                          <a:spcPts val="0"/>
                        </a:spcAft>
                      </a:pPr>
                      <a:endParaRPr lang="en-US" sz="1400" b="1" dirty="0">
                        <a:latin typeface="+mn-lt"/>
                        <a:ea typeface="Cambria"/>
                        <a:cs typeface="Times New Roman"/>
                      </a:endParaRPr>
                    </a:p>
                  </a:txBody>
                  <a:tcPr marL="68580" marR="68580" marT="0" marB="0" anchor="ctr">
                    <a:lnT w="38100" cap="flat" cmpd="sng" algn="ctr">
                      <a:solidFill>
                        <a:scrgbClr r="0" g="0" b="0"/>
                      </a:solidFill>
                      <a:prstDash val="solid"/>
                      <a:round/>
                      <a:headEnd type="none" w="med" len="med"/>
                      <a:tailEnd type="none" w="med" len="med"/>
                    </a:lnT>
                    <a:solidFill>
                      <a:schemeClr val="bg1">
                        <a:lumMod val="75000"/>
                      </a:schemeClr>
                    </a:solidFill>
                  </a:tcPr>
                </a:tc>
                <a:tc>
                  <a:txBody>
                    <a:bodyPr/>
                    <a:lstStyle/>
                    <a:p>
                      <a:pPr marL="0" marR="0" algn="ctr">
                        <a:spcBef>
                          <a:spcPts val="0"/>
                        </a:spcBef>
                        <a:spcAft>
                          <a:spcPts val="0"/>
                        </a:spcAft>
                      </a:pPr>
                      <a:r>
                        <a:rPr lang="en-US" sz="1200" dirty="0">
                          <a:latin typeface="+mn-lt"/>
                        </a:rPr>
                        <a:t>None</a:t>
                      </a:r>
                      <a:endParaRPr lang="en-US" sz="1200" dirty="0">
                        <a:latin typeface="+mn-lt"/>
                        <a:ea typeface="Cambria"/>
                        <a:cs typeface="Times New Roman"/>
                      </a:endParaRPr>
                    </a:p>
                  </a:txBody>
                  <a:tcPr marL="68580" marR="68580" marT="0" marB="0" anchor="ctr">
                    <a:lnT w="38100" cap="flat" cmpd="sng" algn="ctr">
                      <a:solidFill>
                        <a:scrgbClr r="0" g="0" b="0"/>
                      </a:solidFill>
                      <a:prstDash val="solid"/>
                      <a:round/>
                      <a:headEnd type="none" w="med" len="med"/>
                      <a:tailEnd type="none" w="med" len="med"/>
                    </a:lnT>
                    <a:solidFill>
                      <a:schemeClr val="bg1">
                        <a:lumMod val="75000"/>
                      </a:schemeClr>
                    </a:solidFill>
                  </a:tcPr>
                </a:tc>
                <a:tc>
                  <a:txBody>
                    <a:bodyPr/>
                    <a:lstStyle/>
                    <a:p>
                      <a:pPr marL="0" marR="0" algn="ctr">
                        <a:spcBef>
                          <a:spcPts val="0"/>
                        </a:spcBef>
                        <a:spcAft>
                          <a:spcPts val="0"/>
                        </a:spcAft>
                      </a:pPr>
                      <a:r>
                        <a:rPr lang="en-US" sz="1400" dirty="0">
                          <a:latin typeface="+mn-lt"/>
                        </a:rPr>
                        <a:t>10</a:t>
                      </a:r>
                      <a:endParaRPr lang="en-US" sz="1400" dirty="0">
                        <a:latin typeface="+mn-lt"/>
                        <a:ea typeface="Cambria"/>
                        <a:cs typeface="Times New Roman"/>
                      </a:endParaRPr>
                    </a:p>
                  </a:txBody>
                  <a:tcPr marL="68580" marR="68580" marT="0" marB="0" anchor="ctr">
                    <a:lnT w="38100" cap="flat" cmpd="sng" algn="ctr">
                      <a:solidFill>
                        <a:scrgbClr r="0" g="0" b="0"/>
                      </a:solidFill>
                      <a:prstDash val="solid"/>
                      <a:round/>
                      <a:headEnd type="none" w="med" len="med"/>
                      <a:tailEnd type="none" w="med" len="med"/>
                    </a:lnT>
                    <a:solidFill>
                      <a:schemeClr val="bg1">
                        <a:lumMod val="75000"/>
                      </a:schemeClr>
                    </a:solidFill>
                  </a:tcPr>
                </a:tc>
                <a:tc>
                  <a:txBody>
                    <a:bodyPr/>
                    <a:lstStyle/>
                    <a:p>
                      <a:pPr marL="0" marR="0" algn="ctr">
                        <a:spcBef>
                          <a:spcPts val="0"/>
                        </a:spcBef>
                        <a:spcAft>
                          <a:spcPts val="0"/>
                        </a:spcAft>
                      </a:pPr>
                      <a:r>
                        <a:rPr lang="en-US" sz="1400" dirty="0" smtClean="0">
                          <a:latin typeface="+mn-lt"/>
                        </a:rPr>
                        <a:t>43.8</a:t>
                      </a:r>
                    </a:p>
                    <a:p>
                      <a:pPr marL="0" marR="0" algn="ctr">
                        <a:spcBef>
                          <a:spcPts val="0"/>
                        </a:spcBef>
                        <a:spcAft>
                          <a:spcPts val="0"/>
                        </a:spcAft>
                      </a:pPr>
                      <a:r>
                        <a:rPr lang="en-US" sz="1400" dirty="0" smtClean="0">
                          <a:latin typeface="+mn-lt"/>
                          <a:ea typeface="Cambria"/>
                          <a:cs typeface="Times New Roman"/>
                        </a:rPr>
                        <a:t>(29- 55)</a:t>
                      </a:r>
                      <a:endParaRPr lang="en-US" sz="1400" dirty="0">
                        <a:latin typeface="+mn-lt"/>
                        <a:ea typeface="Cambria"/>
                        <a:cs typeface="Times New Roman"/>
                      </a:endParaRPr>
                    </a:p>
                  </a:txBody>
                  <a:tcPr marL="68580" marR="68580" marT="0" marB="0" anchor="ctr">
                    <a:lnT w="38100" cap="flat" cmpd="sng" algn="ctr">
                      <a:solidFill>
                        <a:scrgbClr r="0" g="0" b="0"/>
                      </a:solidFill>
                      <a:prstDash val="solid"/>
                      <a:round/>
                      <a:headEnd type="none" w="med" len="med"/>
                      <a:tailEnd type="none" w="med" len="med"/>
                    </a:lnT>
                    <a:solidFill>
                      <a:schemeClr val="bg1">
                        <a:lumMod val="75000"/>
                      </a:schemeClr>
                    </a:solidFill>
                  </a:tcPr>
                </a:tc>
                <a:tc>
                  <a:txBody>
                    <a:bodyPr/>
                    <a:lstStyle/>
                    <a:p>
                      <a:pPr marL="0" marR="0" algn="ctr">
                        <a:spcBef>
                          <a:spcPts val="0"/>
                        </a:spcBef>
                        <a:spcAft>
                          <a:spcPts val="0"/>
                        </a:spcAft>
                      </a:pPr>
                      <a:r>
                        <a:rPr lang="en-US" sz="1400" dirty="0">
                          <a:latin typeface="+mn-lt"/>
                        </a:rPr>
                        <a:t>5 / 5</a:t>
                      </a:r>
                      <a:endParaRPr lang="en-US" sz="1400" dirty="0">
                        <a:latin typeface="+mn-lt"/>
                        <a:ea typeface="Cambria"/>
                        <a:cs typeface="Times New Roman"/>
                      </a:endParaRPr>
                    </a:p>
                  </a:txBody>
                  <a:tcPr marL="68580" marR="68580" marT="0" marB="0" anchor="ctr">
                    <a:lnT w="38100" cap="flat" cmpd="sng" algn="ctr">
                      <a:solidFill>
                        <a:scrgbClr r="0" g="0" b="0"/>
                      </a:solidFill>
                      <a:prstDash val="solid"/>
                      <a:round/>
                      <a:headEnd type="none" w="med" len="med"/>
                      <a:tailEnd type="none" w="med" len="med"/>
                    </a:lnT>
                    <a:solidFill>
                      <a:schemeClr val="bg1">
                        <a:lumMod val="75000"/>
                      </a:schemeClr>
                    </a:solidFill>
                  </a:tcPr>
                </a:tc>
                <a:tc>
                  <a:txBody>
                    <a:bodyPr/>
                    <a:lstStyle/>
                    <a:p>
                      <a:pPr marL="0" marR="0" algn="ctr">
                        <a:spcBef>
                          <a:spcPts val="0"/>
                        </a:spcBef>
                        <a:spcAft>
                          <a:spcPts val="0"/>
                        </a:spcAft>
                      </a:pPr>
                      <a:r>
                        <a:rPr lang="en-US" sz="1400" dirty="0">
                          <a:latin typeface="+mn-lt"/>
                        </a:rPr>
                        <a:t>n/a</a:t>
                      </a:r>
                      <a:endParaRPr lang="en-US" sz="1400" dirty="0">
                        <a:latin typeface="+mn-lt"/>
                        <a:ea typeface="Cambria"/>
                        <a:cs typeface="Times New Roman"/>
                      </a:endParaRPr>
                    </a:p>
                  </a:txBody>
                  <a:tcPr marL="68580" marR="68580" marT="0" marB="0" anchor="ctr">
                    <a:lnT w="38100" cap="flat" cmpd="sng" algn="ctr">
                      <a:solidFill>
                        <a:scrgbClr r="0" g="0" b="0"/>
                      </a:solidFill>
                      <a:prstDash val="solid"/>
                      <a:round/>
                      <a:headEnd type="none" w="med" len="med"/>
                      <a:tailEnd type="none" w="med" len="med"/>
                    </a:lnT>
                    <a:solidFill>
                      <a:schemeClr val="bg1">
                        <a:lumMod val="75000"/>
                      </a:schemeClr>
                    </a:solidFill>
                  </a:tcPr>
                </a:tc>
                <a:tc>
                  <a:txBody>
                    <a:bodyPr/>
                    <a:lstStyle/>
                    <a:p>
                      <a:pPr marL="0" marR="0" algn="ctr">
                        <a:spcBef>
                          <a:spcPts val="0"/>
                        </a:spcBef>
                        <a:spcAft>
                          <a:spcPts val="0"/>
                        </a:spcAft>
                      </a:pPr>
                      <a:r>
                        <a:rPr lang="en-US" sz="1400" dirty="0" smtClean="0">
                          <a:latin typeface="+mn-lt"/>
                          <a:ea typeface="Cambria"/>
                          <a:cs typeface="Times New Roman"/>
                        </a:rPr>
                        <a:t>9/5</a:t>
                      </a:r>
                      <a:endParaRPr lang="en-US" sz="1400" dirty="0">
                        <a:latin typeface="+mn-lt"/>
                        <a:ea typeface="Cambria"/>
                        <a:cs typeface="Times New Roman"/>
                      </a:endParaRPr>
                    </a:p>
                  </a:txBody>
                  <a:tcPr marL="68580" marR="68580" marT="0" marB="0" anchor="ctr">
                    <a:lnT w="38100" cap="flat" cmpd="sng" algn="ctr">
                      <a:solidFill>
                        <a:scrgbClr r="0" g="0" b="0"/>
                      </a:solidFill>
                      <a:prstDash val="solid"/>
                      <a:round/>
                      <a:headEnd type="none" w="med" len="med"/>
                      <a:tailEnd type="none" w="med" len="med"/>
                    </a:lnT>
                    <a:solidFill>
                      <a:schemeClr val="bg1">
                        <a:lumMod val="75000"/>
                      </a:schemeClr>
                    </a:solidFill>
                  </a:tcPr>
                </a:tc>
              </a:tr>
              <a:tr h="855856">
                <a:tc>
                  <a:txBody>
                    <a:bodyPr/>
                    <a:lstStyle/>
                    <a:p>
                      <a:pPr marL="0" marR="0">
                        <a:spcBef>
                          <a:spcPts val="0"/>
                        </a:spcBef>
                        <a:spcAft>
                          <a:spcPts val="0"/>
                        </a:spcAft>
                      </a:pPr>
                      <a:endParaRPr lang="en-US" sz="1400" dirty="0" smtClean="0">
                        <a:latin typeface="+mn-lt"/>
                      </a:endParaRPr>
                    </a:p>
                    <a:p>
                      <a:pPr marL="0" marR="0" algn="ctr">
                        <a:spcBef>
                          <a:spcPts val="0"/>
                        </a:spcBef>
                        <a:spcAft>
                          <a:spcPts val="0"/>
                        </a:spcAft>
                      </a:pPr>
                      <a:r>
                        <a:rPr lang="en-US" sz="1400" b="1" dirty="0" err="1" smtClean="0">
                          <a:solidFill>
                            <a:schemeClr val="tx1"/>
                          </a:solidFill>
                          <a:latin typeface="+mn-lt"/>
                        </a:rPr>
                        <a:t>Tacrolimus</a:t>
                      </a:r>
                      <a:endParaRPr lang="en-US" sz="1400" b="1" dirty="0">
                        <a:solidFill>
                          <a:schemeClr val="tx1"/>
                        </a:solidFill>
                        <a:latin typeface="+mn-lt"/>
                      </a:endParaRPr>
                    </a:p>
                    <a:p>
                      <a:pPr marL="0" marR="0" algn="ctr">
                        <a:spcBef>
                          <a:spcPts val="0"/>
                        </a:spcBef>
                        <a:spcAft>
                          <a:spcPts val="0"/>
                        </a:spcAft>
                      </a:pPr>
                      <a:r>
                        <a:rPr lang="en-US" sz="1400" dirty="0">
                          <a:latin typeface="+mn-lt"/>
                        </a:rPr>
                        <a:t>(&gt;6m </a:t>
                      </a:r>
                      <a:r>
                        <a:rPr lang="en-US" sz="1400" dirty="0" err="1">
                          <a:latin typeface="+mn-lt"/>
                        </a:rPr>
                        <a:t>s/p</a:t>
                      </a:r>
                      <a:r>
                        <a:rPr lang="en-US" sz="1400" dirty="0">
                          <a:latin typeface="+mn-lt"/>
                        </a:rPr>
                        <a:t> kidney </a:t>
                      </a:r>
                      <a:r>
                        <a:rPr lang="en-US" sz="1400" dirty="0" err="1">
                          <a:latin typeface="+mn-lt"/>
                        </a:rPr>
                        <a:t>txp</a:t>
                      </a:r>
                      <a:r>
                        <a:rPr lang="en-US" sz="1400" dirty="0" smtClean="0">
                          <a:latin typeface="+mn-lt"/>
                        </a:rPr>
                        <a:t>)</a:t>
                      </a:r>
                    </a:p>
                  </a:txBody>
                  <a:tcPr marL="68580" marR="68580" marT="0" marB="0" anchor="ctr">
                    <a:solidFill>
                      <a:schemeClr val="accent2">
                        <a:lumMod val="40000"/>
                        <a:lumOff val="60000"/>
                      </a:schemeClr>
                    </a:solidFill>
                  </a:tcPr>
                </a:tc>
                <a:tc>
                  <a:txBody>
                    <a:bodyPr/>
                    <a:lstStyle/>
                    <a:p>
                      <a:pPr marL="0" marR="0" algn="ctr">
                        <a:spcBef>
                          <a:spcPts val="0"/>
                        </a:spcBef>
                        <a:spcAft>
                          <a:spcPts val="0"/>
                        </a:spcAft>
                      </a:pPr>
                      <a:r>
                        <a:rPr lang="en-US" sz="1200" b="1" dirty="0" err="1">
                          <a:latin typeface="+mn-lt"/>
                        </a:rPr>
                        <a:t>Tacrolimus</a:t>
                      </a:r>
                      <a:r>
                        <a:rPr lang="en-US" sz="1200" b="1" dirty="0">
                          <a:latin typeface="+mn-lt"/>
                        </a:rPr>
                        <a:t> </a:t>
                      </a:r>
                      <a:r>
                        <a:rPr lang="en-US" sz="1200" dirty="0">
                          <a:latin typeface="+mn-lt"/>
                        </a:rPr>
                        <a:t>+ MMF + Prednisone</a:t>
                      </a:r>
                      <a:endParaRPr lang="en-US" sz="1200" dirty="0">
                        <a:latin typeface="+mn-lt"/>
                        <a:ea typeface="Cambria"/>
                        <a:cs typeface="Times New Roman"/>
                      </a:endParaRPr>
                    </a:p>
                  </a:txBody>
                  <a:tcPr marL="68580" marR="68580" marT="0" marB="0" anchor="ctr">
                    <a:solidFill>
                      <a:schemeClr val="accent2">
                        <a:lumMod val="40000"/>
                        <a:lumOff val="60000"/>
                      </a:schemeClr>
                    </a:solidFill>
                  </a:tcPr>
                </a:tc>
                <a:tc>
                  <a:txBody>
                    <a:bodyPr/>
                    <a:lstStyle/>
                    <a:p>
                      <a:pPr marL="0" marR="0" algn="ctr">
                        <a:spcBef>
                          <a:spcPts val="0"/>
                        </a:spcBef>
                        <a:spcAft>
                          <a:spcPts val="0"/>
                        </a:spcAft>
                      </a:pPr>
                      <a:r>
                        <a:rPr lang="en-US" sz="1400" dirty="0" smtClean="0">
                          <a:latin typeface="+mn-lt"/>
                        </a:rPr>
                        <a:t>10</a:t>
                      </a:r>
                      <a:endParaRPr lang="en-US" sz="1400" dirty="0">
                        <a:latin typeface="+mn-lt"/>
                        <a:ea typeface="Cambria"/>
                        <a:cs typeface="Times New Roman"/>
                      </a:endParaRPr>
                    </a:p>
                  </a:txBody>
                  <a:tcPr marL="68580" marR="68580" marT="0" marB="0" anchor="ctr">
                    <a:solidFill>
                      <a:schemeClr val="accent2">
                        <a:lumMod val="40000"/>
                        <a:lumOff val="60000"/>
                      </a:schemeClr>
                    </a:solidFill>
                  </a:tcPr>
                </a:tc>
                <a:tc>
                  <a:txBody>
                    <a:bodyPr/>
                    <a:lstStyle/>
                    <a:p>
                      <a:pPr marL="0" marR="0" algn="ctr">
                        <a:spcBef>
                          <a:spcPts val="0"/>
                        </a:spcBef>
                        <a:spcAft>
                          <a:spcPts val="0"/>
                        </a:spcAft>
                      </a:pPr>
                      <a:r>
                        <a:rPr lang="en-US" sz="1400" dirty="0" smtClean="0">
                          <a:latin typeface="+mn-lt"/>
                        </a:rPr>
                        <a:t>49.3</a:t>
                      </a:r>
                    </a:p>
                    <a:p>
                      <a:pPr marL="0" marR="0" algn="ctr">
                        <a:spcBef>
                          <a:spcPts val="0"/>
                        </a:spcBef>
                        <a:spcAft>
                          <a:spcPts val="0"/>
                        </a:spcAft>
                      </a:pPr>
                      <a:r>
                        <a:rPr lang="en-US" sz="1400" dirty="0" smtClean="0">
                          <a:latin typeface="+mn-lt"/>
                          <a:ea typeface="Cambria"/>
                          <a:cs typeface="Times New Roman"/>
                        </a:rPr>
                        <a:t>(34- 66)</a:t>
                      </a:r>
                      <a:endParaRPr lang="en-US" sz="1400" dirty="0">
                        <a:latin typeface="+mn-lt"/>
                        <a:ea typeface="Cambria"/>
                        <a:cs typeface="Times New Roman"/>
                      </a:endParaRPr>
                    </a:p>
                  </a:txBody>
                  <a:tcPr marL="68580" marR="68580" marT="0" marB="0" anchor="ctr">
                    <a:solidFill>
                      <a:schemeClr val="accent2">
                        <a:lumMod val="40000"/>
                        <a:lumOff val="60000"/>
                      </a:schemeClr>
                    </a:solidFill>
                  </a:tcPr>
                </a:tc>
                <a:tc>
                  <a:txBody>
                    <a:bodyPr/>
                    <a:lstStyle/>
                    <a:p>
                      <a:pPr marL="0" marR="0" algn="ctr">
                        <a:spcBef>
                          <a:spcPts val="0"/>
                        </a:spcBef>
                        <a:spcAft>
                          <a:spcPts val="0"/>
                        </a:spcAft>
                      </a:pPr>
                      <a:r>
                        <a:rPr lang="en-US" sz="1400" dirty="0">
                          <a:latin typeface="+mn-lt"/>
                        </a:rPr>
                        <a:t>6 </a:t>
                      </a:r>
                      <a:r>
                        <a:rPr lang="en-US" sz="1400" dirty="0" smtClean="0">
                          <a:latin typeface="+mn-lt"/>
                        </a:rPr>
                        <a:t>/ 4</a:t>
                      </a:r>
                      <a:endParaRPr lang="en-US" sz="1400" dirty="0">
                        <a:latin typeface="+mn-lt"/>
                        <a:ea typeface="Cambria"/>
                        <a:cs typeface="Times New Roman"/>
                      </a:endParaRPr>
                    </a:p>
                  </a:txBody>
                  <a:tcPr marL="68580" marR="68580" marT="0" marB="0" anchor="ctr">
                    <a:solidFill>
                      <a:schemeClr val="accent2">
                        <a:lumMod val="40000"/>
                        <a:lumOff val="60000"/>
                      </a:schemeClr>
                    </a:solidFill>
                  </a:tcPr>
                </a:tc>
                <a:tc>
                  <a:txBody>
                    <a:bodyPr/>
                    <a:lstStyle/>
                    <a:p>
                      <a:pPr marL="0" marR="0" algn="ctr">
                        <a:spcBef>
                          <a:spcPts val="0"/>
                        </a:spcBef>
                        <a:spcAft>
                          <a:spcPts val="0"/>
                        </a:spcAft>
                      </a:pPr>
                      <a:r>
                        <a:rPr lang="en-US" sz="1400" dirty="0" smtClean="0">
                          <a:latin typeface="+mn-lt"/>
                        </a:rPr>
                        <a:t>51.7</a:t>
                      </a:r>
                    </a:p>
                    <a:p>
                      <a:pPr marL="0" marR="0" algn="ctr">
                        <a:spcBef>
                          <a:spcPts val="0"/>
                        </a:spcBef>
                        <a:spcAft>
                          <a:spcPts val="0"/>
                        </a:spcAft>
                      </a:pPr>
                      <a:r>
                        <a:rPr lang="en-US" sz="1400" dirty="0" smtClean="0">
                          <a:latin typeface="+mn-lt"/>
                          <a:ea typeface="Cambria"/>
                          <a:cs typeface="Times New Roman"/>
                        </a:rPr>
                        <a:t>(6- 120)</a:t>
                      </a:r>
                      <a:endParaRPr lang="en-US" sz="1400" dirty="0">
                        <a:latin typeface="+mn-lt"/>
                        <a:ea typeface="Cambria"/>
                        <a:cs typeface="Times New Roman"/>
                      </a:endParaRPr>
                    </a:p>
                  </a:txBody>
                  <a:tcPr marL="68580" marR="68580" marT="0" marB="0" anchor="ctr">
                    <a:solidFill>
                      <a:schemeClr val="accent2">
                        <a:lumMod val="40000"/>
                        <a:lumOff val="60000"/>
                      </a:schemeClr>
                    </a:solidFill>
                  </a:tcPr>
                </a:tc>
                <a:tc>
                  <a:txBody>
                    <a:bodyPr/>
                    <a:lstStyle/>
                    <a:p>
                      <a:pPr marL="0" marR="0" algn="ctr">
                        <a:spcBef>
                          <a:spcPts val="0"/>
                        </a:spcBef>
                        <a:spcAft>
                          <a:spcPts val="0"/>
                        </a:spcAft>
                      </a:pPr>
                      <a:r>
                        <a:rPr lang="en-US" sz="1400" dirty="0" smtClean="0">
                          <a:latin typeface="+mn-lt"/>
                          <a:ea typeface="Cambria"/>
                          <a:cs typeface="Times New Roman"/>
                        </a:rPr>
                        <a:t>10/7</a:t>
                      </a:r>
                      <a:endParaRPr lang="en-US" sz="1400" dirty="0">
                        <a:latin typeface="+mn-lt"/>
                        <a:ea typeface="Cambria"/>
                        <a:cs typeface="Times New Roman"/>
                      </a:endParaRPr>
                    </a:p>
                  </a:txBody>
                  <a:tcPr marL="68580" marR="68580" marT="0" marB="0" anchor="ctr">
                    <a:solidFill>
                      <a:schemeClr val="accent2">
                        <a:lumMod val="40000"/>
                        <a:lumOff val="60000"/>
                      </a:schemeClr>
                    </a:solidFill>
                  </a:tcPr>
                </a:tc>
              </a:tr>
              <a:tr h="855856">
                <a:tc>
                  <a:txBody>
                    <a:bodyPr/>
                    <a:lstStyle/>
                    <a:p>
                      <a:pPr marL="0" marR="0" algn="ctr">
                        <a:spcBef>
                          <a:spcPts val="0"/>
                        </a:spcBef>
                        <a:spcAft>
                          <a:spcPts val="0"/>
                        </a:spcAft>
                      </a:pPr>
                      <a:endParaRPr lang="en-US" sz="1400" dirty="0">
                        <a:latin typeface="+mn-lt"/>
                      </a:endParaRPr>
                    </a:p>
                    <a:p>
                      <a:pPr marL="0" marR="0" algn="ctr">
                        <a:spcBef>
                          <a:spcPts val="0"/>
                        </a:spcBef>
                        <a:spcAft>
                          <a:spcPts val="0"/>
                        </a:spcAft>
                      </a:pPr>
                      <a:r>
                        <a:rPr lang="en-US" sz="1400" b="1" dirty="0" err="1">
                          <a:solidFill>
                            <a:srgbClr val="000000"/>
                          </a:solidFill>
                          <a:latin typeface="+mn-lt"/>
                        </a:rPr>
                        <a:t>Belatacept</a:t>
                      </a:r>
                      <a:endParaRPr lang="en-US" sz="1400" b="1" dirty="0">
                        <a:solidFill>
                          <a:srgbClr val="000000"/>
                        </a:solidFill>
                        <a:latin typeface="+mn-lt"/>
                      </a:endParaRPr>
                    </a:p>
                    <a:p>
                      <a:pPr marL="0" marR="0" algn="ctr">
                        <a:spcBef>
                          <a:spcPts val="0"/>
                        </a:spcBef>
                        <a:spcAft>
                          <a:spcPts val="0"/>
                        </a:spcAft>
                      </a:pPr>
                      <a:r>
                        <a:rPr lang="en-US" sz="1400" dirty="0">
                          <a:latin typeface="+mn-lt"/>
                        </a:rPr>
                        <a:t>(&gt;6m </a:t>
                      </a:r>
                      <a:r>
                        <a:rPr lang="en-US" sz="1400" dirty="0" err="1">
                          <a:latin typeface="+mn-lt"/>
                        </a:rPr>
                        <a:t>s/p</a:t>
                      </a:r>
                      <a:r>
                        <a:rPr lang="en-US" sz="1400" dirty="0">
                          <a:latin typeface="+mn-lt"/>
                        </a:rPr>
                        <a:t> kidney </a:t>
                      </a:r>
                      <a:r>
                        <a:rPr lang="en-US" sz="1400" dirty="0" err="1">
                          <a:latin typeface="+mn-lt"/>
                        </a:rPr>
                        <a:t>txp</a:t>
                      </a:r>
                      <a:r>
                        <a:rPr lang="en-US" sz="1400" dirty="0">
                          <a:latin typeface="+mn-lt"/>
                        </a:rPr>
                        <a:t>)</a:t>
                      </a:r>
                      <a:endParaRPr lang="en-US" sz="1400" dirty="0">
                        <a:latin typeface="+mn-lt"/>
                        <a:ea typeface="Cambria"/>
                        <a:cs typeface="Times New Roman"/>
                      </a:endParaRPr>
                    </a:p>
                  </a:txBody>
                  <a:tcPr marL="68580" marR="68580" marT="0" marB="0" anchor="ctr">
                    <a:solidFill>
                      <a:schemeClr val="accent1">
                        <a:lumMod val="40000"/>
                        <a:lumOff val="60000"/>
                      </a:schemeClr>
                    </a:solidFill>
                  </a:tcPr>
                </a:tc>
                <a:tc>
                  <a:txBody>
                    <a:bodyPr/>
                    <a:lstStyle/>
                    <a:p>
                      <a:pPr marL="0" marR="0" algn="ctr">
                        <a:spcBef>
                          <a:spcPts val="0"/>
                        </a:spcBef>
                        <a:spcAft>
                          <a:spcPts val="0"/>
                        </a:spcAft>
                      </a:pPr>
                      <a:r>
                        <a:rPr lang="en-US" sz="1200" b="1" dirty="0" err="1">
                          <a:latin typeface="+mn-lt"/>
                        </a:rPr>
                        <a:t>Belatacept</a:t>
                      </a:r>
                      <a:r>
                        <a:rPr lang="en-US" sz="1200" b="1" dirty="0">
                          <a:latin typeface="+mn-lt"/>
                        </a:rPr>
                        <a:t> </a:t>
                      </a:r>
                      <a:r>
                        <a:rPr lang="en-US" sz="1200" dirty="0">
                          <a:latin typeface="+mn-lt"/>
                        </a:rPr>
                        <a:t>+ MMF +Prednisone</a:t>
                      </a:r>
                      <a:endParaRPr lang="en-US" sz="1200" dirty="0">
                        <a:latin typeface="+mn-lt"/>
                        <a:ea typeface="Cambria"/>
                        <a:cs typeface="Times New Roman"/>
                      </a:endParaRPr>
                    </a:p>
                  </a:txBody>
                  <a:tcPr marL="68580" marR="68580" marT="0" marB="0" anchor="ctr">
                    <a:solidFill>
                      <a:schemeClr val="accent1">
                        <a:lumMod val="40000"/>
                        <a:lumOff val="60000"/>
                      </a:schemeClr>
                    </a:solidFill>
                  </a:tcPr>
                </a:tc>
                <a:tc>
                  <a:txBody>
                    <a:bodyPr/>
                    <a:lstStyle/>
                    <a:p>
                      <a:pPr marL="0" marR="0" algn="ctr">
                        <a:spcBef>
                          <a:spcPts val="0"/>
                        </a:spcBef>
                        <a:spcAft>
                          <a:spcPts val="0"/>
                        </a:spcAft>
                      </a:pPr>
                      <a:r>
                        <a:rPr lang="en-US" sz="1400" dirty="0">
                          <a:latin typeface="+mn-lt"/>
                        </a:rPr>
                        <a:t>10</a:t>
                      </a:r>
                      <a:endParaRPr lang="en-US" sz="1400" dirty="0">
                        <a:latin typeface="+mn-lt"/>
                        <a:ea typeface="Cambria"/>
                        <a:cs typeface="Times New Roman"/>
                      </a:endParaRPr>
                    </a:p>
                  </a:txBody>
                  <a:tcPr marL="68580" marR="68580" marT="0" marB="0" anchor="ctr">
                    <a:solidFill>
                      <a:schemeClr val="accent1">
                        <a:lumMod val="40000"/>
                        <a:lumOff val="60000"/>
                      </a:schemeClr>
                    </a:solidFill>
                  </a:tcPr>
                </a:tc>
                <a:tc>
                  <a:txBody>
                    <a:bodyPr/>
                    <a:lstStyle/>
                    <a:p>
                      <a:pPr marL="0" marR="0" algn="ctr">
                        <a:spcBef>
                          <a:spcPts val="0"/>
                        </a:spcBef>
                        <a:spcAft>
                          <a:spcPts val="0"/>
                        </a:spcAft>
                      </a:pPr>
                      <a:r>
                        <a:rPr lang="en-US" sz="1400" dirty="0" smtClean="0">
                          <a:latin typeface="+mn-lt"/>
                        </a:rPr>
                        <a:t>51.1</a:t>
                      </a:r>
                    </a:p>
                    <a:p>
                      <a:pPr marL="0" marR="0" algn="ctr">
                        <a:spcBef>
                          <a:spcPts val="0"/>
                        </a:spcBef>
                        <a:spcAft>
                          <a:spcPts val="0"/>
                        </a:spcAft>
                      </a:pPr>
                      <a:r>
                        <a:rPr lang="en-US" sz="1400" dirty="0" smtClean="0">
                          <a:latin typeface="+mn-lt"/>
                          <a:ea typeface="Cambria"/>
                          <a:cs typeface="Times New Roman"/>
                        </a:rPr>
                        <a:t>(34- 63)</a:t>
                      </a:r>
                      <a:endParaRPr lang="en-US" sz="1400" dirty="0">
                        <a:latin typeface="+mn-lt"/>
                        <a:ea typeface="Cambria"/>
                        <a:cs typeface="Times New Roman"/>
                      </a:endParaRPr>
                    </a:p>
                  </a:txBody>
                  <a:tcPr marL="68580" marR="68580" marT="0" marB="0" anchor="ctr">
                    <a:solidFill>
                      <a:schemeClr val="accent1">
                        <a:lumMod val="40000"/>
                        <a:lumOff val="60000"/>
                      </a:schemeClr>
                    </a:solidFill>
                  </a:tcPr>
                </a:tc>
                <a:tc>
                  <a:txBody>
                    <a:bodyPr/>
                    <a:lstStyle/>
                    <a:p>
                      <a:pPr marL="0" marR="0" algn="ctr">
                        <a:spcBef>
                          <a:spcPts val="0"/>
                        </a:spcBef>
                        <a:spcAft>
                          <a:spcPts val="0"/>
                        </a:spcAft>
                      </a:pPr>
                      <a:r>
                        <a:rPr lang="en-US" sz="1400" dirty="0">
                          <a:latin typeface="+mn-lt"/>
                        </a:rPr>
                        <a:t>4 / 6</a:t>
                      </a:r>
                      <a:endParaRPr lang="en-US" sz="1400" dirty="0">
                        <a:latin typeface="+mn-lt"/>
                        <a:ea typeface="Cambria"/>
                        <a:cs typeface="Times New Roman"/>
                      </a:endParaRPr>
                    </a:p>
                  </a:txBody>
                  <a:tcPr marL="68580" marR="68580" marT="0" marB="0" anchor="ctr">
                    <a:solidFill>
                      <a:schemeClr val="accent1">
                        <a:lumMod val="40000"/>
                        <a:lumOff val="60000"/>
                      </a:schemeClr>
                    </a:solidFill>
                  </a:tcPr>
                </a:tc>
                <a:tc>
                  <a:txBody>
                    <a:bodyPr/>
                    <a:lstStyle/>
                    <a:p>
                      <a:pPr marL="0" marR="0" algn="ctr">
                        <a:spcBef>
                          <a:spcPts val="0"/>
                        </a:spcBef>
                        <a:spcAft>
                          <a:spcPts val="0"/>
                        </a:spcAft>
                      </a:pPr>
                      <a:r>
                        <a:rPr lang="en-US" sz="1400" dirty="0" smtClean="0">
                          <a:latin typeface="+mn-lt"/>
                        </a:rPr>
                        <a:t>92.2</a:t>
                      </a:r>
                    </a:p>
                    <a:p>
                      <a:pPr marL="0" marR="0" algn="ctr">
                        <a:spcBef>
                          <a:spcPts val="0"/>
                        </a:spcBef>
                        <a:spcAft>
                          <a:spcPts val="0"/>
                        </a:spcAft>
                      </a:pPr>
                      <a:r>
                        <a:rPr lang="en-US" sz="1400" dirty="0" smtClean="0">
                          <a:latin typeface="+mn-lt"/>
                          <a:ea typeface="Cambria"/>
                          <a:cs typeface="Times New Roman"/>
                        </a:rPr>
                        <a:t>(44- 128)</a:t>
                      </a:r>
                      <a:endParaRPr lang="en-US" sz="1400" dirty="0">
                        <a:latin typeface="+mn-lt"/>
                        <a:ea typeface="Cambria"/>
                        <a:cs typeface="Times New Roman"/>
                      </a:endParaRPr>
                    </a:p>
                  </a:txBody>
                  <a:tcPr marL="68580" marR="68580" marT="0" marB="0" anchor="ctr">
                    <a:solidFill>
                      <a:schemeClr val="accent1">
                        <a:lumMod val="40000"/>
                        <a:lumOff val="60000"/>
                      </a:schemeClr>
                    </a:solidFill>
                  </a:tcPr>
                </a:tc>
                <a:tc>
                  <a:txBody>
                    <a:bodyPr/>
                    <a:lstStyle/>
                    <a:p>
                      <a:pPr marL="0" marR="0" algn="ctr">
                        <a:spcBef>
                          <a:spcPts val="0"/>
                        </a:spcBef>
                        <a:spcAft>
                          <a:spcPts val="0"/>
                        </a:spcAft>
                      </a:pPr>
                      <a:r>
                        <a:rPr lang="en-US" sz="1400" dirty="0" smtClean="0">
                          <a:latin typeface="+mn-lt"/>
                          <a:ea typeface="Cambria"/>
                          <a:cs typeface="Times New Roman"/>
                        </a:rPr>
                        <a:t>9 / 7</a:t>
                      </a:r>
                      <a:endParaRPr lang="en-US" sz="1400" dirty="0">
                        <a:latin typeface="+mn-lt"/>
                        <a:ea typeface="Cambria"/>
                        <a:cs typeface="Times New Roman"/>
                      </a:endParaRPr>
                    </a:p>
                  </a:txBody>
                  <a:tcPr marL="68580" marR="68580" marT="0" marB="0" anchor="ctr">
                    <a:solidFill>
                      <a:schemeClr val="accent1">
                        <a:lumMod val="40000"/>
                        <a:lumOff val="60000"/>
                      </a:schemeClr>
                    </a:solidFill>
                  </a:tcPr>
                </a:tc>
              </a:tr>
            </a:tbl>
          </a:graphicData>
        </a:graphic>
      </p:graphicFrame>
    </p:spTree>
    <p:extLst>
      <p:ext uri="{BB962C8B-B14F-4D97-AF65-F5344CB8AC3E}">
        <p14:creationId xmlns:p14="http://schemas.microsoft.com/office/powerpoint/2010/main" val="1207248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027"/>
            <a:ext cx="8229600" cy="843627"/>
          </a:xfrm>
        </p:spPr>
        <p:txBody>
          <a:bodyPr>
            <a:normAutofit/>
          </a:bodyPr>
          <a:lstStyle/>
          <a:p>
            <a:r>
              <a:rPr lang="en-US" sz="4000" b="1" dirty="0" smtClean="0">
                <a:solidFill>
                  <a:srgbClr val="000090"/>
                </a:solidFill>
              </a:rPr>
              <a:t>Subject Characteristics</a:t>
            </a:r>
            <a:endParaRPr lang="en-US" sz="4000" b="1" dirty="0">
              <a:solidFill>
                <a:srgbClr val="000090"/>
              </a:solidFill>
            </a:endParaRPr>
          </a:p>
        </p:txBody>
      </p:sp>
      <p:graphicFrame>
        <p:nvGraphicFramePr>
          <p:cNvPr id="7" name="Content Placeholder 5"/>
          <p:cNvGraphicFramePr>
            <a:graphicFrameLocks/>
          </p:cNvGraphicFramePr>
          <p:nvPr>
            <p:extLst>
              <p:ext uri="{D42A27DB-BD31-4B8C-83A1-F6EECF244321}">
                <p14:modId xmlns:p14="http://schemas.microsoft.com/office/powerpoint/2010/main" val="3474516407"/>
              </p:ext>
            </p:extLst>
          </p:nvPr>
        </p:nvGraphicFramePr>
        <p:xfrm>
          <a:off x="731782" y="1786519"/>
          <a:ext cx="8050606" cy="3566066"/>
        </p:xfrm>
        <a:graphic>
          <a:graphicData uri="http://schemas.openxmlformats.org/drawingml/2006/table">
            <a:tbl>
              <a:tblPr firstRow="1" bandRow="1">
                <a:tableStyleId>{5940675A-B579-460E-94D1-54222C63F5DA}</a:tableStyleId>
              </a:tblPr>
              <a:tblGrid>
                <a:gridCol w="1675117"/>
                <a:gridCol w="1331857"/>
                <a:gridCol w="906211"/>
                <a:gridCol w="1103312"/>
                <a:gridCol w="827484"/>
                <a:gridCol w="1011370"/>
                <a:gridCol w="1195255"/>
              </a:tblGrid>
              <a:tr h="998498">
                <a:tc>
                  <a:txBody>
                    <a:bodyPr/>
                    <a:lstStyle/>
                    <a:p>
                      <a:pPr marL="0" marR="0" algn="ctr">
                        <a:spcBef>
                          <a:spcPts val="0"/>
                        </a:spcBef>
                        <a:spcAft>
                          <a:spcPts val="0"/>
                        </a:spcAft>
                      </a:pPr>
                      <a:endParaRPr lang="en-US" sz="1400" b="1" dirty="0" smtClean="0">
                        <a:latin typeface="+mn-lt"/>
                      </a:endParaRPr>
                    </a:p>
                    <a:p>
                      <a:pPr marL="0" marR="0" algn="ctr">
                        <a:spcBef>
                          <a:spcPts val="0"/>
                        </a:spcBef>
                        <a:spcAft>
                          <a:spcPts val="0"/>
                        </a:spcAft>
                      </a:pPr>
                      <a:r>
                        <a:rPr lang="en-US" sz="1400" b="1" dirty="0" smtClean="0">
                          <a:latin typeface="+mn-lt"/>
                        </a:rPr>
                        <a:t>Group</a:t>
                      </a:r>
                    </a:p>
                    <a:p>
                      <a:pPr marL="0" marR="0" algn="ctr">
                        <a:spcBef>
                          <a:spcPts val="0"/>
                        </a:spcBef>
                        <a:spcAft>
                          <a:spcPts val="0"/>
                        </a:spcAft>
                      </a:pPr>
                      <a:endParaRPr lang="en-US" sz="1400" b="1" dirty="0">
                        <a:latin typeface="+mn-lt"/>
                        <a:ea typeface="Cambria"/>
                        <a:cs typeface="Times New Roman"/>
                      </a:endParaRPr>
                    </a:p>
                  </a:txBody>
                  <a:tcPr marL="68580" marR="68580" marT="0" marB="0" anchor="ctr">
                    <a:lnL w="12700" cap="flat" cmpd="sng" algn="ctr">
                      <a:noFill/>
                      <a:prstDash val="solid"/>
                      <a:round/>
                      <a:headEnd type="none" w="med" len="med"/>
                      <a:tailEnd type="none" w="med" len="med"/>
                    </a:lnL>
                    <a:lnR w="12700" cmpd="sng">
                      <a:noFill/>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0"/>
                      </a:schemeClr>
                    </a:solidFill>
                  </a:tcPr>
                </a:tc>
                <a:tc>
                  <a:txBody>
                    <a:bodyPr/>
                    <a:lstStyle/>
                    <a:p>
                      <a:pPr marL="0" marR="0" algn="ctr">
                        <a:spcBef>
                          <a:spcPts val="0"/>
                        </a:spcBef>
                        <a:spcAft>
                          <a:spcPts val="0"/>
                        </a:spcAft>
                      </a:pPr>
                      <a:r>
                        <a:rPr lang="en-US" sz="1400" b="1" dirty="0" smtClean="0">
                          <a:latin typeface="+mn-lt"/>
                        </a:rPr>
                        <a:t>Treatment</a:t>
                      </a:r>
                      <a:endParaRPr lang="en-US" sz="1400" b="1" dirty="0">
                        <a:latin typeface="+mn-lt"/>
                        <a:ea typeface="Cambria"/>
                        <a:cs typeface="Times New Roman"/>
                      </a:endParaRPr>
                    </a:p>
                  </a:txBody>
                  <a:tcPr marL="68580" marR="68580" marT="0" marB="0" anchor="ctr">
                    <a:lnL w="12700" cmpd="sng">
                      <a:noFill/>
                    </a:lnL>
                    <a:lnR w="12700" cmpd="sng">
                      <a:noFill/>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0"/>
                      </a:schemeClr>
                    </a:solidFill>
                  </a:tcPr>
                </a:tc>
                <a:tc>
                  <a:txBody>
                    <a:bodyPr/>
                    <a:lstStyle/>
                    <a:p>
                      <a:pPr marL="0" marR="0" algn="ctr">
                        <a:spcBef>
                          <a:spcPts val="0"/>
                        </a:spcBef>
                        <a:spcAft>
                          <a:spcPts val="0"/>
                        </a:spcAft>
                      </a:pPr>
                      <a:r>
                        <a:rPr lang="en-US" sz="1400" b="1" dirty="0">
                          <a:latin typeface="+mn-lt"/>
                        </a:rPr>
                        <a:t>Number</a:t>
                      </a:r>
                    </a:p>
                    <a:p>
                      <a:pPr marL="0" marR="0" algn="ctr">
                        <a:spcBef>
                          <a:spcPts val="0"/>
                        </a:spcBef>
                        <a:spcAft>
                          <a:spcPts val="0"/>
                        </a:spcAft>
                      </a:pPr>
                      <a:r>
                        <a:rPr lang="en-US" sz="1400" b="1" dirty="0">
                          <a:latin typeface="+mn-lt"/>
                        </a:rPr>
                        <a:t>(</a:t>
                      </a:r>
                      <a:r>
                        <a:rPr lang="en-US" sz="1400" b="1" dirty="0" err="1">
                          <a:latin typeface="+mn-lt"/>
                        </a:rPr>
                        <a:t>n</a:t>
                      </a:r>
                      <a:r>
                        <a:rPr lang="en-US" sz="1400" b="1" dirty="0">
                          <a:latin typeface="+mn-lt"/>
                        </a:rPr>
                        <a:t>)</a:t>
                      </a:r>
                      <a:endParaRPr lang="en-US" sz="1400" b="1" dirty="0">
                        <a:latin typeface="+mn-lt"/>
                        <a:ea typeface="Cambria"/>
                        <a:cs typeface="Times New Roman"/>
                      </a:endParaRPr>
                    </a:p>
                  </a:txBody>
                  <a:tcPr marL="68580" marR="68580" marT="0" marB="0" anchor="ctr">
                    <a:lnL w="12700" cmpd="sng">
                      <a:noFill/>
                    </a:lnL>
                    <a:lnR w="12700" cmpd="sng">
                      <a:noFill/>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0"/>
                      </a:schemeClr>
                    </a:solidFill>
                  </a:tcPr>
                </a:tc>
                <a:tc>
                  <a:txBody>
                    <a:bodyPr/>
                    <a:lstStyle/>
                    <a:p>
                      <a:pPr marL="0" marR="0" algn="ctr">
                        <a:spcBef>
                          <a:spcPts val="0"/>
                        </a:spcBef>
                        <a:spcAft>
                          <a:spcPts val="0"/>
                        </a:spcAft>
                      </a:pPr>
                      <a:r>
                        <a:rPr lang="en-US" sz="1400" b="1" dirty="0" smtClean="0">
                          <a:latin typeface="+mn-lt"/>
                        </a:rPr>
                        <a:t>Median Age</a:t>
                      </a:r>
                      <a:endParaRPr lang="en-US" sz="1400" b="1" dirty="0">
                        <a:latin typeface="+mn-lt"/>
                      </a:endParaRPr>
                    </a:p>
                    <a:p>
                      <a:pPr marL="0" marR="0" algn="ctr">
                        <a:spcBef>
                          <a:spcPts val="0"/>
                        </a:spcBef>
                        <a:spcAft>
                          <a:spcPts val="0"/>
                        </a:spcAft>
                      </a:pPr>
                      <a:r>
                        <a:rPr lang="en-US" sz="1400" b="1" dirty="0" smtClean="0">
                          <a:latin typeface="+mn-lt"/>
                        </a:rPr>
                        <a:t>(range)</a:t>
                      </a:r>
                      <a:endParaRPr lang="en-US" sz="1400" b="1" dirty="0">
                        <a:latin typeface="+mn-lt"/>
                        <a:ea typeface="Cambria"/>
                        <a:cs typeface="Times New Roman"/>
                      </a:endParaRPr>
                    </a:p>
                  </a:txBody>
                  <a:tcPr marL="68580" marR="68580" marT="0" marB="0" anchor="ctr">
                    <a:lnL w="12700" cmpd="sng">
                      <a:noFill/>
                    </a:lnL>
                    <a:lnR w="12700" cmpd="sng">
                      <a:noFill/>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0"/>
                      </a:schemeClr>
                    </a:solidFill>
                  </a:tcPr>
                </a:tc>
                <a:tc>
                  <a:txBody>
                    <a:bodyPr/>
                    <a:lstStyle/>
                    <a:p>
                      <a:pPr marL="0" marR="0" algn="ctr">
                        <a:spcBef>
                          <a:spcPts val="0"/>
                        </a:spcBef>
                        <a:spcAft>
                          <a:spcPts val="0"/>
                        </a:spcAft>
                      </a:pPr>
                      <a:r>
                        <a:rPr lang="en-US" sz="1400" b="1" dirty="0">
                          <a:latin typeface="+mn-lt"/>
                        </a:rPr>
                        <a:t>Sex</a:t>
                      </a:r>
                    </a:p>
                    <a:p>
                      <a:pPr marL="0" marR="0" algn="ctr">
                        <a:spcBef>
                          <a:spcPts val="0"/>
                        </a:spcBef>
                        <a:spcAft>
                          <a:spcPts val="0"/>
                        </a:spcAft>
                      </a:pPr>
                      <a:r>
                        <a:rPr lang="en-US" sz="1400" b="1" dirty="0">
                          <a:latin typeface="+mn-lt"/>
                        </a:rPr>
                        <a:t>(M/F)</a:t>
                      </a:r>
                      <a:endParaRPr lang="en-US" sz="1400" b="1" dirty="0">
                        <a:latin typeface="+mn-lt"/>
                        <a:ea typeface="Cambria"/>
                        <a:cs typeface="Times New Roman"/>
                      </a:endParaRPr>
                    </a:p>
                  </a:txBody>
                  <a:tcPr marL="68580" marR="68580" marT="0" marB="0" anchor="ctr">
                    <a:lnL w="12700" cmpd="sng">
                      <a:noFill/>
                    </a:lnL>
                    <a:lnR w="12700" cmpd="sng">
                      <a:noFill/>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0"/>
                      </a:schemeClr>
                    </a:solidFill>
                  </a:tcPr>
                </a:tc>
                <a:tc>
                  <a:txBody>
                    <a:bodyPr/>
                    <a:lstStyle/>
                    <a:p>
                      <a:pPr marL="0" marR="0" algn="ctr">
                        <a:spcBef>
                          <a:spcPts val="0"/>
                        </a:spcBef>
                        <a:spcAft>
                          <a:spcPts val="0"/>
                        </a:spcAft>
                      </a:pPr>
                      <a:r>
                        <a:rPr lang="en-US" sz="1400" b="1" dirty="0">
                          <a:latin typeface="+mn-lt"/>
                        </a:rPr>
                        <a:t># months </a:t>
                      </a:r>
                      <a:r>
                        <a:rPr lang="en-US" sz="1400" b="1" dirty="0" err="1">
                          <a:latin typeface="+mn-lt"/>
                        </a:rPr>
                        <a:t>s/p</a:t>
                      </a:r>
                      <a:r>
                        <a:rPr lang="en-US" sz="1400" b="1" dirty="0">
                          <a:latin typeface="+mn-lt"/>
                        </a:rPr>
                        <a:t> </a:t>
                      </a:r>
                      <a:r>
                        <a:rPr lang="en-US" sz="1400" b="1" dirty="0" err="1">
                          <a:latin typeface="+mn-lt"/>
                        </a:rPr>
                        <a:t>txp</a:t>
                      </a:r>
                      <a:endParaRPr lang="en-US" sz="1400" b="1" dirty="0">
                        <a:latin typeface="+mn-lt"/>
                        <a:ea typeface="Cambria"/>
                        <a:cs typeface="Times New Roman"/>
                      </a:endParaRPr>
                    </a:p>
                  </a:txBody>
                  <a:tcPr marL="68580" marR="68580" marT="0" marB="0" anchor="ctr">
                    <a:lnL w="12700" cmpd="sng">
                      <a:noFill/>
                    </a:lnL>
                    <a:lnR w="12700" cap="flat" cmpd="sng" algn="ctr">
                      <a:no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0"/>
                      </a:schemeClr>
                    </a:solidFill>
                  </a:tcPr>
                </a:tc>
                <a:tc>
                  <a:txBody>
                    <a:bodyPr/>
                    <a:lstStyle/>
                    <a:p>
                      <a:pPr marL="0" marR="0" algn="ctr">
                        <a:spcBef>
                          <a:spcPts val="0"/>
                        </a:spcBef>
                        <a:spcAft>
                          <a:spcPts val="0"/>
                        </a:spcAft>
                      </a:pPr>
                      <a:r>
                        <a:rPr lang="en-US" sz="1400" b="1" dirty="0" smtClean="0">
                          <a:latin typeface="+mn-lt"/>
                          <a:ea typeface="Cambria"/>
                          <a:cs typeface="Times New Roman"/>
                        </a:rPr>
                        <a:t>Seropositive</a:t>
                      </a:r>
                    </a:p>
                    <a:p>
                      <a:pPr marL="0" marR="0" algn="ctr">
                        <a:spcBef>
                          <a:spcPts val="0"/>
                        </a:spcBef>
                        <a:spcAft>
                          <a:spcPts val="0"/>
                        </a:spcAft>
                      </a:pPr>
                      <a:r>
                        <a:rPr lang="en-US" sz="1400" b="1" dirty="0" smtClean="0">
                          <a:latin typeface="+mn-lt"/>
                          <a:ea typeface="Cambria"/>
                          <a:cs typeface="Times New Roman"/>
                        </a:rPr>
                        <a:t>(EBV/CMV)</a:t>
                      </a:r>
                      <a:endParaRPr lang="en-US" sz="1400" b="1" dirty="0">
                        <a:latin typeface="+mn-lt"/>
                        <a:ea typeface="Cambria"/>
                        <a:cs typeface="Times New Roman"/>
                      </a:endParaRPr>
                    </a:p>
                  </a:txBody>
                  <a:tcPr marL="68580" marR="68580" marT="0" marB="0" anchor="ctr">
                    <a:lnL w="12700" cmpd="sng">
                      <a:noFill/>
                    </a:lnL>
                    <a:lnR w="12700" cap="flat" cmpd="sng" algn="ctr">
                      <a:no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0"/>
                      </a:schemeClr>
                    </a:solidFill>
                  </a:tcPr>
                </a:tc>
              </a:tr>
              <a:tr h="855856">
                <a:tc>
                  <a:txBody>
                    <a:bodyPr/>
                    <a:lstStyle/>
                    <a:p>
                      <a:pPr marL="0" marR="0" algn="ctr">
                        <a:spcBef>
                          <a:spcPts val="0"/>
                        </a:spcBef>
                        <a:spcAft>
                          <a:spcPts val="0"/>
                        </a:spcAft>
                      </a:pPr>
                      <a:endParaRPr lang="en-US" sz="1400" dirty="0">
                        <a:latin typeface="+mn-lt"/>
                      </a:endParaRPr>
                    </a:p>
                    <a:p>
                      <a:pPr marL="0" marR="0" algn="ctr">
                        <a:spcBef>
                          <a:spcPts val="0"/>
                        </a:spcBef>
                        <a:spcAft>
                          <a:spcPts val="0"/>
                        </a:spcAft>
                      </a:pPr>
                      <a:r>
                        <a:rPr lang="en-US" sz="1400" b="1" dirty="0">
                          <a:solidFill>
                            <a:schemeClr val="tx1"/>
                          </a:solidFill>
                          <a:latin typeface="+mn-lt"/>
                        </a:rPr>
                        <a:t>Healthy </a:t>
                      </a:r>
                      <a:r>
                        <a:rPr lang="en-US" sz="1400" b="1" dirty="0" smtClean="0">
                          <a:solidFill>
                            <a:schemeClr val="tx1"/>
                          </a:solidFill>
                          <a:latin typeface="+mn-lt"/>
                        </a:rPr>
                        <a:t>Controls</a:t>
                      </a:r>
                    </a:p>
                    <a:p>
                      <a:pPr marL="0" marR="0" algn="ctr">
                        <a:spcBef>
                          <a:spcPts val="0"/>
                        </a:spcBef>
                        <a:spcAft>
                          <a:spcPts val="0"/>
                        </a:spcAft>
                      </a:pPr>
                      <a:endParaRPr lang="en-US" sz="1400" b="1" dirty="0">
                        <a:latin typeface="+mn-lt"/>
                        <a:ea typeface="Cambria"/>
                        <a:cs typeface="Times New Roman"/>
                      </a:endParaRPr>
                    </a:p>
                  </a:txBody>
                  <a:tcPr marL="68580" marR="68580" marT="0" marB="0" anchor="ctr">
                    <a:lnT w="38100" cap="flat" cmpd="sng" algn="ctr">
                      <a:solidFill>
                        <a:scrgbClr r="0" g="0" b="0"/>
                      </a:solidFill>
                      <a:prstDash val="solid"/>
                      <a:round/>
                      <a:headEnd type="none" w="med" len="med"/>
                      <a:tailEnd type="none" w="med" len="med"/>
                    </a:lnT>
                    <a:solidFill>
                      <a:schemeClr val="bg1">
                        <a:lumMod val="75000"/>
                      </a:schemeClr>
                    </a:solidFill>
                  </a:tcPr>
                </a:tc>
                <a:tc>
                  <a:txBody>
                    <a:bodyPr/>
                    <a:lstStyle/>
                    <a:p>
                      <a:pPr marL="0" marR="0" algn="ctr">
                        <a:spcBef>
                          <a:spcPts val="0"/>
                        </a:spcBef>
                        <a:spcAft>
                          <a:spcPts val="0"/>
                        </a:spcAft>
                      </a:pPr>
                      <a:r>
                        <a:rPr lang="en-US" sz="1200" dirty="0">
                          <a:latin typeface="+mn-lt"/>
                        </a:rPr>
                        <a:t>None</a:t>
                      </a:r>
                      <a:endParaRPr lang="en-US" sz="1200" dirty="0">
                        <a:latin typeface="+mn-lt"/>
                        <a:ea typeface="Cambria"/>
                        <a:cs typeface="Times New Roman"/>
                      </a:endParaRPr>
                    </a:p>
                  </a:txBody>
                  <a:tcPr marL="68580" marR="68580" marT="0" marB="0" anchor="ctr">
                    <a:lnT w="38100" cap="flat" cmpd="sng" algn="ctr">
                      <a:solidFill>
                        <a:scrgbClr r="0" g="0" b="0"/>
                      </a:solidFill>
                      <a:prstDash val="solid"/>
                      <a:round/>
                      <a:headEnd type="none" w="med" len="med"/>
                      <a:tailEnd type="none" w="med" len="med"/>
                    </a:lnT>
                    <a:solidFill>
                      <a:schemeClr val="bg1">
                        <a:lumMod val="75000"/>
                      </a:schemeClr>
                    </a:solidFill>
                  </a:tcPr>
                </a:tc>
                <a:tc>
                  <a:txBody>
                    <a:bodyPr/>
                    <a:lstStyle/>
                    <a:p>
                      <a:pPr marL="0" marR="0" algn="ctr">
                        <a:spcBef>
                          <a:spcPts val="0"/>
                        </a:spcBef>
                        <a:spcAft>
                          <a:spcPts val="0"/>
                        </a:spcAft>
                      </a:pPr>
                      <a:r>
                        <a:rPr lang="en-US" sz="1400" dirty="0">
                          <a:latin typeface="+mn-lt"/>
                        </a:rPr>
                        <a:t>10</a:t>
                      </a:r>
                      <a:endParaRPr lang="en-US" sz="1400" dirty="0">
                        <a:latin typeface="+mn-lt"/>
                        <a:ea typeface="Cambria"/>
                        <a:cs typeface="Times New Roman"/>
                      </a:endParaRPr>
                    </a:p>
                  </a:txBody>
                  <a:tcPr marL="68580" marR="68580" marT="0" marB="0" anchor="ctr">
                    <a:lnT w="38100" cap="flat" cmpd="sng" algn="ctr">
                      <a:solidFill>
                        <a:scrgbClr r="0" g="0" b="0"/>
                      </a:solidFill>
                      <a:prstDash val="solid"/>
                      <a:round/>
                      <a:headEnd type="none" w="med" len="med"/>
                      <a:tailEnd type="none" w="med" len="med"/>
                    </a:lnT>
                    <a:solidFill>
                      <a:schemeClr val="bg1">
                        <a:lumMod val="75000"/>
                      </a:schemeClr>
                    </a:solidFill>
                  </a:tcPr>
                </a:tc>
                <a:tc>
                  <a:txBody>
                    <a:bodyPr/>
                    <a:lstStyle/>
                    <a:p>
                      <a:pPr marL="0" marR="0" algn="ctr">
                        <a:spcBef>
                          <a:spcPts val="0"/>
                        </a:spcBef>
                        <a:spcAft>
                          <a:spcPts val="0"/>
                        </a:spcAft>
                      </a:pPr>
                      <a:r>
                        <a:rPr lang="en-US" sz="1400" dirty="0" smtClean="0">
                          <a:latin typeface="+mn-lt"/>
                        </a:rPr>
                        <a:t>43.8</a:t>
                      </a:r>
                    </a:p>
                    <a:p>
                      <a:pPr marL="0" marR="0" algn="ctr">
                        <a:spcBef>
                          <a:spcPts val="0"/>
                        </a:spcBef>
                        <a:spcAft>
                          <a:spcPts val="0"/>
                        </a:spcAft>
                      </a:pPr>
                      <a:r>
                        <a:rPr lang="en-US" sz="1400" dirty="0" smtClean="0">
                          <a:latin typeface="+mn-lt"/>
                          <a:ea typeface="Cambria"/>
                          <a:cs typeface="Times New Roman"/>
                        </a:rPr>
                        <a:t>(29- 55)</a:t>
                      </a:r>
                      <a:endParaRPr lang="en-US" sz="1400" dirty="0">
                        <a:latin typeface="+mn-lt"/>
                        <a:ea typeface="Cambria"/>
                        <a:cs typeface="Times New Roman"/>
                      </a:endParaRPr>
                    </a:p>
                  </a:txBody>
                  <a:tcPr marL="68580" marR="68580" marT="0" marB="0" anchor="ctr">
                    <a:lnT w="38100" cap="flat" cmpd="sng" algn="ctr">
                      <a:solidFill>
                        <a:scrgbClr r="0" g="0" b="0"/>
                      </a:solidFill>
                      <a:prstDash val="solid"/>
                      <a:round/>
                      <a:headEnd type="none" w="med" len="med"/>
                      <a:tailEnd type="none" w="med" len="med"/>
                    </a:lnT>
                    <a:solidFill>
                      <a:schemeClr val="bg1">
                        <a:lumMod val="75000"/>
                      </a:schemeClr>
                    </a:solidFill>
                  </a:tcPr>
                </a:tc>
                <a:tc>
                  <a:txBody>
                    <a:bodyPr/>
                    <a:lstStyle/>
                    <a:p>
                      <a:pPr marL="0" marR="0" algn="ctr">
                        <a:spcBef>
                          <a:spcPts val="0"/>
                        </a:spcBef>
                        <a:spcAft>
                          <a:spcPts val="0"/>
                        </a:spcAft>
                      </a:pPr>
                      <a:r>
                        <a:rPr lang="en-US" sz="1400" dirty="0">
                          <a:latin typeface="+mn-lt"/>
                        </a:rPr>
                        <a:t>5 / 5</a:t>
                      </a:r>
                      <a:endParaRPr lang="en-US" sz="1400" dirty="0">
                        <a:latin typeface="+mn-lt"/>
                        <a:ea typeface="Cambria"/>
                        <a:cs typeface="Times New Roman"/>
                      </a:endParaRPr>
                    </a:p>
                  </a:txBody>
                  <a:tcPr marL="68580" marR="68580" marT="0" marB="0" anchor="ctr">
                    <a:lnT w="38100" cap="flat" cmpd="sng" algn="ctr">
                      <a:solidFill>
                        <a:scrgbClr r="0" g="0" b="0"/>
                      </a:solidFill>
                      <a:prstDash val="solid"/>
                      <a:round/>
                      <a:headEnd type="none" w="med" len="med"/>
                      <a:tailEnd type="none" w="med" len="med"/>
                    </a:lnT>
                    <a:solidFill>
                      <a:schemeClr val="bg1">
                        <a:lumMod val="75000"/>
                      </a:schemeClr>
                    </a:solidFill>
                  </a:tcPr>
                </a:tc>
                <a:tc>
                  <a:txBody>
                    <a:bodyPr/>
                    <a:lstStyle/>
                    <a:p>
                      <a:pPr marL="0" marR="0" algn="ctr">
                        <a:spcBef>
                          <a:spcPts val="0"/>
                        </a:spcBef>
                        <a:spcAft>
                          <a:spcPts val="0"/>
                        </a:spcAft>
                      </a:pPr>
                      <a:r>
                        <a:rPr lang="en-US" sz="1400" dirty="0">
                          <a:latin typeface="+mn-lt"/>
                        </a:rPr>
                        <a:t>n/a</a:t>
                      </a:r>
                      <a:endParaRPr lang="en-US" sz="1400" dirty="0">
                        <a:latin typeface="+mn-lt"/>
                        <a:ea typeface="Cambria"/>
                        <a:cs typeface="Times New Roman"/>
                      </a:endParaRPr>
                    </a:p>
                  </a:txBody>
                  <a:tcPr marL="68580" marR="68580" marT="0" marB="0" anchor="ctr">
                    <a:lnT w="38100" cap="flat" cmpd="sng" algn="ctr">
                      <a:solidFill>
                        <a:scrgbClr r="0" g="0" b="0"/>
                      </a:solidFill>
                      <a:prstDash val="solid"/>
                      <a:round/>
                      <a:headEnd type="none" w="med" len="med"/>
                      <a:tailEnd type="none" w="med" len="med"/>
                    </a:lnT>
                    <a:solidFill>
                      <a:schemeClr val="bg1">
                        <a:lumMod val="75000"/>
                      </a:schemeClr>
                    </a:solidFill>
                  </a:tcPr>
                </a:tc>
                <a:tc>
                  <a:txBody>
                    <a:bodyPr/>
                    <a:lstStyle/>
                    <a:p>
                      <a:pPr marL="0" marR="0" algn="ctr">
                        <a:spcBef>
                          <a:spcPts val="0"/>
                        </a:spcBef>
                        <a:spcAft>
                          <a:spcPts val="0"/>
                        </a:spcAft>
                      </a:pPr>
                      <a:r>
                        <a:rPr lang="en-US" sz="1400" dirty="0" smtClean="0">
                          <a:latin typeface="+mn-lt"/>
                          <a:ea typeface="Cambria"/>
                          <a:cs typeface="Times New Roman"/>
                        </a:rPr>
                        <a:t>9/5</a:t>
                      </a:r>
                      <a:endParaRPr lang="en-US" sz="1400" dirty="0">
                        <a:latin typeface="+mn-lt"/>
                        <a:ea typeface="Cambria"/>
                        <a:cs typeface="Times New Roman"/>
                      </a:endParaRPr>
                    </a:p>
                  </a:txBody>
                  <a:tcPr marL="68580" marR="68580" marT="0" marB="0" anchor="ctr">
                    <a:lnT w="38100" cap="flat" cmpd="sng" algn="ctr">
                      <a:solidFill>
                        <a:scrgbClr r="0" g="0" b="0"/>
                      </a:solidFill>
                      <a:prstDash val="solid"/>
                      <a:round/>
                      <a:headEnd type="none" w="med" len="med"/>
                      <a:tailEnd type="none" w="med" len="med"/>
                    </a:lnT>
                    <a:solidFill>
                      <a:schemeClr val="bg1">
                        <a:lumMod val="75000"/>
                      </a:schemeClr>
                    </a:solidFill>
                  </a:tcPr>
                </a:tc>
              </a:tr>
              <a:tr h="855856">
                <a:tc>
                  <a:txBody>
                    <a:bodyPr/>
                    <a:lstStyle/>
                    <a:p>
                      <a:pPr marL="0" marR="0">
                        <a:spcBef>
                          <a:spcPts val="0"/>
                        </a:spcBef>
                        <a:spcAft>
                          <a:spcPts val="0"/>
                        </a:spcAft>
                      </a:pPr>
                      <a:endParaRPr lang="en-US" sz="1400" dirty="0" smtClean="0">
                        <a:latin typeface="+mn-lt"/>
                      </a:endParaRPr>
                    </a:p>
                    <a:p>
                      <a:pPr marL="0" marR="0" algn="ctr">
                        <a:spcBef>
                          <a:spcPts val="0"/>
                        </a:spcBef>
                        <a:spcAft>
                          <a:spcPts val="0"/>
                        </a:spcAft>
                      </a:pPr>
                      <a:r>
                        <a:rPr lang="en-US" sz="1400" b="1" dirty="0" err="1" smtClean="0">
                          <a:solidFill>
                            <a:schemeClr val="tx1"/>
                          </a:solidFill>
                          <a:latin typeface="+mn-lt"/>
                        </a:rPr>
                        <a:t>Tacrolimus</a:t>
                      </a:r>
                      <a:endParaRPr lang="en-US" sz="1400" b="1" dirty="0">
                        <a:solidFill>
                          <a:schemeClr val="tx1"/>
                        </a:solidFill>
                        <a:latin typeface="+mn-lt"/>
                      </a:endParaRPr>
                    </a:p>
                    <a:p>
                      <a:pPr marL="0" marR="0" algn="ctr">
                        <a:spcBef>
                          <a:spcPts val="0"/>
                        </a:spcBef>
                        <a:spcAft>
                          <a:spcPts val="0"/>
                        </a:spcAft>
                      </a:pPr>
                      <a:r>
                        <a:rPr lang="en-US" sz="1400" dirty="0">
                          <a:latin typeface="+mn-lt"/>
                        </a:rPr>
                        <a:t>(&gt;6m </a:t>
                      </a:r>
                      <a:r>
                        <a:rPr lang="en-US" sz="1400" dirty="0" err="1">
                          <a:latin typeface="+mn-lt"/>
                        </a:rPr>
                        <a:t>s/p</a:t>
                      </a:r>
                      <a:r>
                        <a:rPr lang="en-US" sz="1400" dirty="0">
                          <a:latin typeface="+mn-lt"/>
                        </a:rPr>
                        <a:t> kidney </a:t>
                      </a:r>
                      <a:r>
                        <a:rPr lang="en-US" sz="1400" dirty="0" err="1">
                          <a:latin typeface="+mn-lt"/>
                        </a:rPr>
                        <a:t>txp</a:t>
                      </a:r>
                      <a:r>
                        <a:rPr lang="en-US" sz="1400" dirty="0" smtClean="0">
                          <a:latin typeface="+mn-lt"/>
                        </a:rPr>
                        <a:t>)</a:t>
                      </a:r>
                    </a:p>
                  </a:txBody>
                  <a:tcPr marL="68580" marR="68580" marT="0" marB="0" anchor="ctr">
                    <a:solidFill>
                      <a:schemeClr val="accent2">
                        <a:lumMod val="40000"/>
                        <a:lumOff val="60000"/>
                      </a:schemeClr>
                    </a:solidFill>
                  </a:tcPr>
                </a:tc>
                <a:tc>
                  <a:txBody>
                    <a:bodyPr/>
                    <a:lstStyle/>
                    <a:p>
                      <a:pPr marL="0" marR="0" algn="ctr">
                        <a:spcBef>
                          <a:spcPts val="0"/>
                        </a:spcBef>
                        <a:spcAft>
                          <a:spcPts val="0"/>
                        </a:spcAft>
                      </a:pPr>
                      <a:r>
                        <a:rPr lang="en-US" sz="1200" b="1" dirty="0" err="1">
                          <a:latin typeface="+mn-lt"/>
                        </a:rPr>
                        <a:t>Tacrolimus</a:t>
                      </a:r>
                      <a:r>
                        <a:rPr lang="en-US" sz="1200" b="1" dirty="0">
                          <a:latin typeface="+mn-lt"/>
                        </a:rPr>
                        <a:t> </a:t>
                      </a:r>
                      <a:r>
                        <a:rPr lang="en-US" sz="1200" dirty="0">
                          <a:latin typeface="+mn-lt"/>
                        </a:rPr>
                        <a:t>+ MMF + Prednisone</a:t>
                      </a:r>
                      <a:endParaRPr lang="en-US" sz="1200" dirty="0">
                        <a:latin typeface="+mn-lt"/>
                        <a:ea typeface="Cambria"/>
                        <a:cs typeface="Times New Roman"/>
                      </a:endParaRPr>
                    </a:p>
                  </a:txBody>
                  <a:tcPr marL="68580" marR="68580" marT="0" marB="0" anchor="ctr">
                    <a:solidFill>
                      <a:schemeClr val="accent2">
                        <a:lumMod val="40000"/>
                        <a:lumOff val="60000"/>
                      </a:schemeClr>
                    </a:solidFill>
                  </a:tcPr>
                </a:tc>
                <a:tc>
                  <a:txBody>
                    <a:bodyPr/>
                    <a:lstStyle/>
                    <a:p>
                      <a:pPr marL="0" marR="0" algn="ctr">
                        <a:spcBef>
                          <a:spcPts val="0"/>
                        </a:spcBef>
                        <a:spcAft>
                          <a:spcPts val="0"/>
                        </a:spcAft>
                      </a:pPr>
                      <a:r>
                        <a:rPr lang="en-US" sz="1400" dirty="0" smtClean="0">
                          <a:latin typeface="+mn-lt"/>
                        </a:rPr>
                        <a:t>10</a:t>
                      </a:r>
                      <a:endParaRPr lang="en-US" sz="1400" dirty="0">
                        <a:latin typeface="+mn-lt"/>
                        <a:ea typeface="Cambria"/>
                        <a:cs typeface="Times New Roman"/>
                      </a:endParaRPr>
                    </a:p>
                  </a:txBody>
                  <a:tcPr marL="68580" marR="68580" marT="0" marB="0" anchor="ctr">
                    <a:solidFill>
                      <a:schemeClr val="accent2">
                        <a:lumMod val="40000"/>
                        <a:lumOff val="60000"/>
                      </a:schemeClr>
                    </a:solidFill>
                  </a:tcPr>
                </a:tc>
                <a:tc>
                  <a:txBody>
                    <a:bodyPr/>
                    <a:lstStyle/>
                    <a:p>
                      <a:pPr marL="0" marR="0" algn="ctr">
                        <a:spcBef>
                          <a:spcPts val="0"/>
                        </a:spcBef>
                        <a:spcAft>
                          <a:spcPts val="0"/>
                        </a:spcAft>
                      </a:pPr>
                      <a:r>
                        <a:rPr lang="en-US" sz="1400" dirty="0" smtClean="0">
                          <a:latin typeface="+mn-lt"/>
                        </a:rPr>
                        <a:t>49.3</a:t>
                      </a:r>
                    </a:p>
                    <a:p>
                      <a:pPr marL="0" marR="0" algn="ctr">
                        <a:spcBef>
                          <a:spcPts val="0"/>
                        </a:spcBef>
                        <a:spcAft>
                          <a:spcPts val="0"/>
                        </a:spcAft>
                      </a:pPr>
                      <a:r>
                        <a:rPr lang="en-US" sz="1400" dirty="0" smtClean="0">
                          <a:latin typeface="+mn-lt"/>
                          <a:ea typeface="Cambria"/>
                          <a:cs typeface="Times New Roman"/>
                        </a:rPr>
                        <a:t>(34- 66)</a:t>
                      </a:r>
                      <a:endParaRPr lang="en-US" sz="1400" dirty="0">
                        <a:latin typeface="+mn-lt"/>
                        <a:ea typeface="Cambria"/>
                        <a:cs typeface="Times New Roman"/>
                      </a:endParaRPr>
                    </a:p>
                  </a:txBody>
                  <a:tcPr marL="68580" marR="68580" marT="0" marB="0" anchor="ctr">
                    <a:solidFill>
                      <a:schemeClr val="accent2">
                        <a:lumMod val="40000"/>
                        <a:lumOff val="60000"/>
                      </a:schemeClr>
                    </a:solidFill>
                  </a:tcPr>
                </a:tc>
                <a:tc>
                  <a:txBody>
                    <a:bodyPr/>
                    <a:lstStyle/>
                    <a:p>
                      <a:pPr marL="0" marR="0" algn="ctr">
                        <a:spcBef>
                          <a:spcPts val="0"/>
                        </a:spcBef>
                        <a:spcAft>
                          <a:spcPts val="0"/>
                        </a:spcAft>
                      </a:pPr>
                      <a:r>
                        <a:rPr lang="en-US" sz="1400" dirty="0">
                          <a:latin typeface="+mn-lt"/>
                        </a:rPr>
                        <a:t>6 </a:t>
                      </a:r>
                      <a:r>
                        <a:rPr lang="en-US" sz="1400" dirty="0" smtClean="0">
                          <a:latin typeface="+mn-lt"/>
                        </a:rPr>
                        <a:t>/ 4</a:t>
                      </a:r>
                      <a:endParaRPr lang="en-US" sz="1400" dirty="0">
                        <a:latin typeface="+mn-lt"/>
                        <a:ea typeface="Cambria"/>
                        <a:cs typeface="Times New Roman"/>
                      </a:endParaRPr>
                    </a:p>
                  </a:txBody>
                  <a:tcPr marL="68580" marR="68580" marT="0" marB="0" anchor="ctr">
                    <a:solidFill>
                      <a:schemeClr val="accent2">
                        <a:lumMod val="40000"/>
                        <a:lumOff val="60000"/>
                      </a:schemeClr>
                    </a:solidFill>
                  </a:tcPr>
                </a:tc>
                <a:tc>
                  <a:txBody>
                    <a:bodyPr/>
                    <a:lstStyle/>
                    <a:p>
                      <a:pPr marL="0" marR="0" algn="ctr">
                        <a:spcBef>
                          <a:spcPts val="0"/>
                        </a:spcBef>
                        <a:spcAft>
                          <a:spcPts val="0"/>
                        </a:spcAft>
                      </a:pPr>
                      <a:r>
                        <a:rPr lang="en-US" sz="1400" dirty="0" smtClean="0">
                          <a:latin typeface="+mn-lt"/>
                        </a:rPr>
                        <a:t>51.7</a:t>
                      </a:r>
                    </a:p>
                    <a:p>
                      <a:pPr marL="0" marR="0" algn="ctr">
                        <a:spcBef>
                          <a:spcPts val="0"/>
                        </a:spcBef>
                        <a:spcAft>
                          <a:spcPts val="0"/>
                        </a:spcAft>
                      </a:pPr>
                      <a:r>
                        <a:rPr lang="en-US" sz="1400" dirty="0" smtClean="0">
                          <a:latin typeface="+mn-lt"/>
                          <a:ea typeface="Cambria"/>
                          <a:cs typeface="Times New Roman"/>
                        </a:rPr>
                        <a:t>(6- 120)</a:t>
                      </a:r>
                      <a:endParaRPr lang="en-US" sz="1400" dirty="0">
                        <a:latin typeface="+mn-lt"/>
                        <a:ea typeface="Cambria"/>
                        <a:cs typeface="Times New Roman"/>
                      </a:endParaRPr>
                    </a:p>
                  </a:txBody>
                  <a:tcPr marL="68580" marR="68580" marT="0" marB="0" anchor="ctr">
                    <a:solidFill>
                      <a:schemeClr val="accent2">
                        <a:lumMod val="40000"/>
                        <a:lumOff val="60000"/>
                      </a:schemeClr>
                    </a:solidFill>
                  </a:tcPr>
                </a:tc>
                <a:tc>
                  <a:txBody>
                    <a:bodyPr/>
                    <a:lstStyle/>
                    <a:p>
                      <a:pPr marL="0" marR="0" algn="ctr">
                        <a:spcBef>
                          <a:spcPts val="0"/>
                        </a:spcBef>
                        <a:spcAft>
                          <a:spcPts val="0"/>
                        </a:spcAft>
                      </a:pPr>
                      <a:r>
                        <a:rPr lang="en-US" sz="1400" dirty="0" smtClean="0">
                          <a:latin typeface="+mn-lt"/>
                          <a:ea typeface="Cambria"/>
                          <a:cs typeface="Times New Roman"/>
                        </a:rPr>
                        <a:t>10/7</a:t>
                      </a:r>
                      <a:endParaRPr lang="en-US" sz="1400" dirty="0">
                        <a:latin typeface="+mn-lt"/>
                        <a:ea typeface="Cambria"/>
                        <a:cs typeface="Times New Roman"/>
                      </a:endParaRPr>
                    </a:p>
                  </a:txBody>
                  <a:tcPr marL="68580" marR="68580" marT="0" marB="0" anchor="ctr">
                    <a:solidFill>
                      <a:schemeClr val="accent2">
                        <a:lumMod val="40000"/>
                        <a:lumOff val="60000"/>
                      </a:schemeClr>
                    </a:solidFill>
                  </a:tcPr>
                </a:tc>
              </a:tr>
              <a:tr h="855856">
                <a:tc>
                  <a:txBody>
                    <a:bodyPr/>
                    <a:lstStyle/>
                    <a:p>
                      <a:pPr marL="0" marR="0" algn="ctr">
                        <a:spcBef>
                          <a:spcPts val="0"/>
                        </a:spcBef>
                        <a:spcAft>
                          <a:spcPts val="0"/>
                        </a:spcAft>
                      </a:pPr>
                      <a:endParaRPr lang="en-US" sz="1400" dirty="0">
                        <a:latin typeface="+mn-lt"/>
                      </a:endParaRPr>
                    </a:p>
                    <a:p>
                      <a:pPr marL="0" marR="0" algn="ctr">
                        <a:spcBef>
                          <a:spcPts val="0"/>
                        </a:spcBef>
                        <a:spcAft>
                          <a:spcPts val="0"/>
                        </a:spcAft>
                      </a:pPr>
                      <a:r>
                        <a:rPr lang="en-US" sz="1400" b="1" dirty="0" err="1">
                          <a:solidFill>
                            <a:srgbClr val="000000"/>
                          </a:solidFill>
                          <a:latin typeface="+mn-lt"/>
                        </a:rPr>
                        <a:t>Belatacept</a:t>
                      </a:r>
                      <a:endParaRPr lang="en-US" sz="1400" b="1" dirty="0">
                        <a:solidFill>
                          <a:srgbClr val="000000"/>
                        </a:solidFill>
                        <a:latin typeface="+mn-lt"/>
                      </a:endParaRPr>
                    </a:p>
                    <a:p>
                      <a:pPr marL="0" marR="0" algn="ctr">
                        <a:spcBef>
                          <a:spcPts val="0"/>
                        </a:spcBef>
                        <a:spcAft>
                          <a:spcPts val="0"/>
                        </a:spcAft>
                      </a:pPr>
                      <a:r>
                        <a:rPr lang="en-US" sz="1400" dirty="0">
                          <a:latin typeface="+mn-lt"/>
                        </a:rPr>
                        <a:t>(&gt;6m </a:t>
                      </a:r>
                      <a:r>
                        <a:rPr lang="en-US" sz="1400" dirty="0" err="1">
                          <a:latin typeface="+mn-lt"/>
                        </a:rPr>
                        <a:t>s/p</a:t>
                      </a:r>
                      <a:r>
                        <a:rPr lang="en-US" sz="1400" dirty="0">
                          <a:latin typeface="+mn-lt"/>
                        </a:rPr>
                        <a:t> kidney </a:t>
                      </a:r>
                      <a:r>
                        <a:rPr lang="en-US" sz="1400" dirty="0" err="1">
                          <a:latin typeface="+mn-lt"/>
                        </a:rPr>
                        <a:t>txp</a:t>
                      </a:r>
                      <a:r>
                        <a:rPr lang="en-US" sz="1400" dirty="0">
                          <a:latin typeface="+mn-lt"/>
                        </a:rPr>
                        <a:t>)</a:t>
                      </a:r>
                      <a:endParaRPr lang="en-US" sz="1400" dirty="0">
                        <a:latin typeface="+mn-lt"/>
                        <a:ea typeface="Cambria"/>
                        <a:cs typeface="Times New Roman"/>
                      </a:endParaRPr>
                    </a:p>
                  </a:txBody>
                  <a:tcPr marL="68580" marR="68580" marT="0" marB="0" anchor="ctr">
                    <a:solidFill>
                      <a:schemeClr val="accent1">
                        <a:lumMod val="40000"/>
                        <a:lumOff val="60000"/>
                      </a:schemeClr>
                    </a:solidFill>
                  </a:tcPr>
                </a:tc>
                <a:tc>
                  <a:txBody>
                    <a:bodyPr/>
                    <a:lstStyle/>
                    <a:p>
                      <a:pPr marL="0" marR="0" algn="ctr">
                        <a:spcBef>
                          <a:spcPts val="0"/>
                        </a:spcBef>
                        <a:spcAft>
                          <a:spcPts val="0"/>
                        </a:spcAft>
                      </a:pPr>
                      <a:r>
                        <a:rPr lang="en-US" sz="1200" b="1" dirty="0" err="1">
                          <a:latin typeface="+mn-lt"/>
                        </a:rPr>
                        <a:t>Belatacept</a:t>
                      </a:r>
                      <a:r>
                        <a:rPr lang="en-US" sz="1200" b="1" dirty="0">
                          <a:latin typeface="+mn-lt"/>
                        </a:rPr>
                        <a:t> </a:t>
                      </a:r>
                      <a:r>
                        <a:rPr lang="en-US" sz="1200" dirty="0">
                          <a:latin typeface="+mn-lt"/>
                        </a:rPr>
                        <a:t>+ MMF +Prednisone</a:t>
                      </a:r>
                      <a:endParaRPr lang="en-US" sz="1200" dirty="0">
                        <a:latin typeface="+mn-lt"/>
                        <a:ea typeface="Cambria"/>
                        <a:cs typeface="Times New Roman"/>
                      </a:endParaRPr>
                    </a:p>
                  </a:txBody>
                  <a:tcPr marL="68580" marR="68580" marT="0" marB="0" anchor="ctr">
                    <a:solidFill>
                      <a:schemeClr val="accent1">
                        <a:lumMod val="40000"/>
                        <a:lumOff val="60000"/>
                      </a:schemeClr>
                    </a:solidFill>
                  </a:tcPr>
                </a:tc>
                <a:tc>
                  <a:txBody>
                    <a:bodyPr/>
                    <a:lstStyle/>
                    <a:p>
                      <a:pPr marL="0" marR="0" algn="ctr">
                        <a:spcBef>
                          <a:spcPts val="0"/>
                        </a:spcBef>
                        <a:spcAft>
                          <a:spcPts val="0"/>
                        </a:spcAft>
                      </a:pPr>
                      <a:r>
                        <a:rPr lang="en-US" sz="1400" dirty="0">
                          <a:latin typeface="+mn-lt"/>
                        </a:rPr>
                        <a:t>10</a:t>
                      </a:r>
                      <a:endParaRPr lang="en-US" sz="1400" dirty="0">
                        <a:latin typeface="+mn-lt"/>
                        <a:ea typeface="Cambria"/>
                        <a:cs typeface="Times New Roman"/>
                      </a:endParaRPr>
                    </a:p>
                  </a:txBody>
                  <a:tcPr marL="68580" marR="68580" marT="0" marB="0" anchor="ctr">
                    <a:solidFill>
                      <a:schemeClr val="accent1">
                        <a:lumMod val="40000"/>
                        <a:lumOff val="60000"/>
                      </a:schemeClr>
                    </a:solidFill>
                  </a:tcPr>
                </a:tc>
                <a:tc>
                  <a:txBody>
                    <a:bodyPr/>
                    <a:lstStyle/>
                    <a:p>
                      <a:pPr marL="0" marR="0" algn="ctr">
                        <a:spcBef>
                          <a:spcPts val="0"/>
                        </a:spcBef>
                        <a:spcAft>
                          <a:spcPts val="0"/>
                        </a:spcAft>
                      </a:pPr>
                      <a:r>
                        <a:rPr lang="en-US" sz="1400" dirty="0" smtClean="0">
                          <a:latin typeface="+mn-lt"/>
                        </a:rPr>
                        <a:t>51.1</a:t>
                      </a:r>
                    </a:p>
                    <a:p>
                      <a:pPr marL="0" marR="0" algn="ctr">
                        <a:spcBef>
                          <a:spcPts val="0"/>
                        </a:spcBef>
                        <a:spcAft>
                          <a:spcPts val="0"/>
                        </a:spcAft>
                      </a:pPr>
                      <a:r>
                        <a:rPr lang="en-US" sz="1400" dirty="0" smtClean="0">
                          <a:latin typeface="+mn-lt"/>
                          <a:ea typeface="Cambria"/>
                          <a:cs typeface="Times New Roman"/>
                        </a:rPr>
                        <a:t>(34- 63)</a:t>
                      </a:r>
                      <a:endParaRPr lang="en-US" sz="1400" dirty="0">
                        <a:latin typeface="+mn-lt"/>
                        <a:ea typeface="Cambria"/>
                        <a:cs typeface="Times New Roman"/>
                      </a:endParaRPr>
                    </a:p>
                  </a:txBody>
                  <a:tcPr marL="68580" marR="68580" marT="0" marB="0" anchor="ctr">
                    <a:solidFill>
                      <a:schemeClr val="accent1">
                        <a:lumMod val="40000"/>
                        <a:lumOff val="60000"/>
                      </a:schemeClr>
                    </a:solidFill>
                  </a:tcPr>
                </a:tc>
                <a:tc>
                  <a:txBody>
                    <a:bodyPr/>
                    <a:lstStyle/>
                    <a:p>
                      <a:pPr marL="0" marR="0" algn="ctr">
                        <a:spcBef>
                          <a:spcPts val="0"/>
                        </a:spcBef>
                        <a:spcAft>
                          <a:spcPts val="0"/>
                        </a:spcAft>
                      </a:pPr>
                      <a:r>
                        <a:rPr lang="en-US" sz="1400" dirty="0">
                          <a:latin typeface="+mn-lt"/>
                        </a:rPr>
                        <a:t>4 / 6</a:t>
                      </a:r>
                      <a:endParaRPr lang="en-US" sz="1400" dirty="0">
                        <a:latin typeface="+mn-lt"/>
                        <a:ea typeface="Cambria"/>
                        <a:cs typeface="Times New Roman"/>
                      </a:endParaRPr>
                    </a:p>
                  </a:txBody>
                  <a:tcPr marL="68580" marR="68580" marT="0" marB="0" anchor="ctr">
                    <a:solidFill>
                      <a:schemeClr val="accent1">
                        <a:lumMod val="40000"/>
                        <a:lumOff val="60000"/>
                      </a:schemeClr>
                    </a:solidFill>
                  </a:tcPr>
                </a:tc>
                <a:tc>
                  <a:txBody>
                    <a:bodyPr/>
                    <a:lstStyle/>
                    <a:p>
                      <a:pPr marL="0" marR="0" algn="ctr">
                        <a:spcBef>
                          <a:spcPts val="0"/>
                        </a:spcBef>
                        <a:spcAft>
                          <a:spcPts val="0"/>
                        </a:spcAft>
                      </a:pPr>
                      <a:r>
                        <a:rPr lang="en-US" sz="1400" dirty="0" smtClean="0">
                          <a:latin typeface="+mn-lt"/>
                        </a:rPr>
                        <a:t>92.2</a:t>
                      </a:r>
                    </a:p>
                    <a:p>
                      <a:pPr marL="0" marR="0" algn="ctr">
                        <a:spcBef>
                          <a:spcPts val="0"/>
                        </a:spcBef>
                        <a:spcAft>
                          <a:spcPts val="0"/>
                        </a:spcAft>
                      </a:pPr>
                      <a:r>
                        <a:rPr lang="en-US" sz="1400" dirty="0" smtClean="0">
                          <a:latin typeface="+mn-lt"/>
                          <a:ea typeface="Cambria"/>
                          <a:cs typeface="Times New Roman"/>
                        </a:rPr>
                        <a:t>(44- 128)</a:t>
                      </a:r>
                      <a:endParaRPr lang="en-US" sz="1400" dirty="0">
                        <a:latin typeface="+mn-lt"/>
                        <a:ea typeface="Cambria"/>
                        <a:cs typeface="Times New Roman"/>
                      </a:endParaRPr>
                    </a:p>
                  </a:txBody>
                  <a:tcPr marL="68580" marR="68580" marT="0" marB="0" anchor="ctr">
                    <a:solidFill>
                      <a:schemeClr val="accent1">
                        <a:lumMod val="40000"/>
                        <a:lumOff val="60000"/>
                      </a:schemeClr>
                    </a:solidFill>
                  </a:tcPr>
                </a:tc>
                <a:tc>
                  <a:txBody>
                    <a:bodyPr/>
                    <a:lstStyle/>
                    <a:p>
                      <a:pPr marL="0" marR="0" algn="ctr">
                        <a:spcBef>
                          <a:spcPts val="0"/>
                        </a:spcBef>
                        <a:spcAft>
                          <a:spcPts val="0"/>
                        </a:spcAft>
                      </a:pPr>
                      <a:r>
                        <a:rPr lang="en-US" sz="1400" dirty="0" smtClean="0">
                          <a:latin typeface="+mn-lt"/>
                          <a:ea typeface="Cambria"/>
                          <a:cs typeface="Times New Roman"/>
                        </a:rPr>
                        <a:t>9 / 7</a:t>
                      </a:r>
                      <a:endParaRPr lang="en-US" sz="1400" dirty="0">
                        <a:latin typeface="+mn-lt"/>
                        <a:ea typeface="Cambria"/>
                        <a:cs typeface="Times New Roman"/>
                      </a:endParaRPr>
                    </a:p>
                  </a:txBody>
                  <a:tcPr marL="68580" marR="68580" marT="0" marB="0" anchor="ctr">
                    <a:solidFill>
                      <a:schemeClr val="accent1">
                        <a:lumMod val="40000"/>
                        <a:lumOff val="60000"/>
                      </a:schemeClr>
                    </a:solidFill>
                  </a:tcPr>
                </a:tc>
              </a:tr>
            </a:tbl>
          </a:graphicData>
        </a:graphic>
      </p:graphicFrame>
      <p:sp>
        <p:nvSpPr>
          <p:cNvPr id="4" name="Frame 3"/>
          <p:cNvSpPr/>
          <p:nvPr/>
        </p:nvSpPr>
        <p:spPr>
          <a:xfrm>
            <a:off x="6570468" y="3496620"/>
            <a:ext cx="1064556" cy="2007028"/>
          </a:xfrm>
          <a:prstGeom prst="frame">
            <a:avLst>
              <a:gd name="adj1" fmla="val 615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46657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176" y="1541022"/>
            <a:ext cx="8780425" cy="1477328"/>
          </a:xfrm>
          <a:prstGeom prst="rect">
            <a:avLst/>
          </a:prstGeom>
          <a:noFill/>
        </p:spPr>
        <p:txBody>
          <a:bodyPr wrap="square" rtlCol="0">
            <a:spAutoFit/>
          </a:bodyPr>
          <a:lstStyle/>
          <a:p>
            <a:pPr marL="342900" indent="-342900">
              <a:buClr>
                <a:srgbClr val="0000FF"/>
              </a:buClr>
              <a:buSzPct val="120000"/>
              <a:buFont typeface="Arial" pitchFamily="34" charset="0"/>
              <a:buChar char="•"/>
            </a:pPr>
            <a:r>
              <a:rPr lang="en-US" dirty="0" smtClean="0"/>
              <a:t>PBMCs were rested 8h in 10% RPMI, then stimulated for 12h with either:</a:t>
            </a:r>
          </a:p>
          <a:p>
            <a:pPr marL="800100" lvl="1" indent="-342900">
              <a:buClr>
                <a:srgbClr val="0000FF"/>
              </a:buClr>
              <a:buSzPct val="120000"/>
              <a:buFont typeface="Arial" pitchFamily="34" charset="0"/>
              <a:buChar char="•"/>
            </a:pPr>
            <a:r>
              <a:rPr lang="en-US" dirty="0" smtClean="0"/>
              <a:t>CMV pp65 </a:t>
            </a:r>
            <a:r>
              <a:rPr lang="en-US" dirty="0" err="1" smtClean="0"/>
              <a:t>PepMix</a:t>
            </a:r>
            <a:r>
              <a:rPr lang="en-US" dirty="0" smtClean="0"/>
              <a:t> = 	15-mers overlapping by 11 </a:t>
            </a:r>
            <a:r>
              <a:rPr lang="en-US" dirty="0" err="1" smtClean="0"/>
              <a:t>aa</a:t>
            </a:r>
            <a:r>
              <a:rPr lang="en-US" dirty="0" smtClean="0"/>
              <a:t> covering 	the length of pp65</a:t>
            </a:r>
          </a:p>
          <a:p>
            <a:pPr marL="800100" lvl="1" indent="-342900">
              <a:buClr>
                <a:srgbClr val="0000FF"/>
              </a:buClr>
              <a:buSzPct val="120000"/>
              <a:buFont typeface="Arial" pitchFamily="34" charset="0"/>
              <a:buChar char="•"/>
            </a:pPr>
            <a:r>
              <a:rPr lang="en-US" dirty="0" smtClean="0"/>
              <a:t>EBV BZLF </a:t>
            </a:r>
            <a:r>
              <a:rPr lang="en-US" dirty="0" err="1" smtClean="0"/>
              <a:t>PepMix</a:t>
            </a:r>
            <a:r>
              <a:rPr lang="en-US" dirty="0" smtClean="0"/>
              <a:t>  = 	15-mers overlapping by 11 </a:t>
            </a:r>
            <a:r>
              <a:rPr lang="en-US" dirty="0" err="1" smtClean="0"/>
              <a:t>aa</a:t>
            </a:r>
            <a:r>
              <a:rPr lang="en-US" dirty="0" smtClean="0"/>
              <a:t> covering the length of BZLF</a:t>
            </a:r>
          </a:p>
          <a:p>
            <a:pPr marL="800100" lvl="1" indent="-342900">
              <a:buClr>
                <a:srgbClr val="0000FF"/>
              </a:buClr>
              <a:buSzPct val="120000"/>
              <a:buFont typeface="Arial" pitchFamily="34" charset="0"/>
              <a:buChar char="•"/>
            </a:pPr>
            <a:r>
              <a:rPr lang="en-US" dirty="0" smtClean="0"/>
              <a:t>EBV Peptide pool = 	Peptides from several EBV proteins but restricted by HLA types</a:t>
            </a:r>
          </a:p>
          <a:p>
            <a:pPr marL="342900" indent="-342900">
              <a:buClr>
                <a:srgbClr val="0000FF"/>
              </a:buClr>
              <a:buSzPct val="120000"/>
              <a:buFont typeface="Arial" pitchFamily="34" charset="0"/>
              <a:buChar char="•"/>
            </a:pPr>
            <a:r>
              <a:rPr lang="en-US" dirty="0" smtClean="0"/>
              <a:t>Cells were then stained for the following markers:</a:t>
            </a:r>
          </a:p>
        </p:txBody>
      </p:sp>
      <p:graphicFrame>
        <p:nvGraphicFramePr>
          <p:cNvPr id="4" name="Table 3"/>
          <p:cNvGraphicFramePr>
            <a:graphicFrameLocks noGrp="1"/>
          </p:cNvGraphicFramePr>
          <p:nvPr>
            <p:extLst>
              <p:ext uri="{D42A27DB-BD31-4B8C-83A1-F6EECF244321}">
                <p14:modId xmlns:p14="http://schemas.microsoft.com/office/powerpoint/2010/main" val="3442235585"/>
              </p:ext>
            </p:extLst>
          </p:nvPr>
        </p:nvGraphicFramePr>
        <p:xfrm>
          <a:off x="613977" y="3620054"/>
          <a:ext cx="7922604" cy="2035929"/>
        </p:xfrm>
        <a:graphic>
          <a:graphicData uri="http://schemas.openxmlformats.org/drawingml/2006/table">
            <a:tbl>
              <a:tblPr firstRow="1" bandRow="1">
                <a:tableStyleId>{5C22544A-7EE6-4342-B048-85BDC9FD1C3A}</a:tableStyleId>
              </a:tblPr>
              <a:tblGrid>
                <a:gridCol w="736986"/>
                <a:gridCol w="783048"/>
                <a:gridCol w="736986"/>
                <a:gridCol w="1013358"/>
                <a:gridCol w="736986"/>
                <a:gridCol w="736986"/>
                <a:gridCol w="736986"/>
                <a:gridCol w="783048"/>
                <a:gridCol w="736986"/>
                <a:gridCol w="921234"/>
              </a:tblGrid>
              <a:tr h="383060">
                <a:tc>
                  <a:txBody>
                    <a:bodyPr/>
                    <a:lstStyle/>
                    <a:p>
                      <a:r>
                        <a:rPr lang="en-US" sz="1200" dirty="0" smtClean="0"/>
                        <a:t>FITC</a:t>
                      </a:r>
                      <a:endParaRPr lang="en-US" sz="1200" dirty="0"/>
                    </a:p>
                  </a:txBody>
                  <a:tcPr>
                    <a:lnB w="12700" cap="flat" cmpd="sng" algn="ctr">
                      <a:solidFill>
                        <a:srgbClr val="002060"/>
                      </a:solidFill>
                      <a:prstDash val="solid"/>
                      <a:round/>
                      <a:headEnd type="none" w="med" len="med"/>
                      <a:tailEnd type="none" w="med" len="med"/>
                    </a:lnB>
                    <a:solidFill>
                      <a:srgbClr val="002060"/>
                    </a:solidFill>
                  </a:tcPr>
                </a:tc>
                <a:tc>
                  <a:txBody>
                    <a:bodyPr/>
                    <a:lstStyle/>
                    <a:p>
                      <a:r>
                        <a:rPr lang="en-US" sz="1200" dirty="0" smtClean="0"/>
                        <a:t>PE</a:t>
                      </a:r>
                      <a:endParaRPr lang="en-US" sz="1200" dirty="0"/>
                    </a:p>
                  </a:txBody>
                  <a:tcPr>
                    <a:lnB w="12700" cap="flat" cmpd="sng" algn="ctr">
                      <a:solidFill>
                        <a:srgbClr val="002060"/>
                      </a:solidFill>
                      <a:prstDash val="solid"/>
                      <a:round/>
                      <a:headEnd type="none" w="med" len="med"/>
                      <a:tailEnd type="none" w="med" len="med"/>
                    </a:lnB>
                    <a:solidFill>
                      <a:srgbClr val="002060"/>
                    </a:solidFill>
                  </a:tcPr>
                </a:tc>
                <a:tc>
                  <a:txBody>
                    <a:bodyPr/>
                    <a:lstStyle/>
                    <a:p>
                      <a:r>
                        <a:rPr lang="en-US" sz="1200" dirty="0" smtClean="0"/>
                        <a:t>PerCP-Cy5.5</a:t>
                      </a:r>
                      <a:endParaRPr lang="en-US" sz="1200" dirty="0"/>
                    </a:p>
                  </a:txBody>
                  <a:tcPr>
                    <a:lnB w="12700" cap="flat" cmpd="sng" algn="ctr">
                      <a:solidFill>
                        <a:srgbClr val="002060"/>
                      </a:solidFill>
                      <a:prstDash val="solid"/>
                      <a:round/>
                      <a:headEnd type="none" w="med" len="med"/>
                      <a:tailEnd type="none" w="med" len="med"/>
                    </a:lnB>
                    <a:solidFill>
                      <a:srgbClr val="002060"/>
                    </a:solidFill>
                  </a:tcPr>
                </a:tc>
                <a:tc>
                  <a:txBody>
                    <a:bodyPr/>
                    <a:lstStyle/>
                    <a:p>
                      <a:r>
                        <a:rPr lang="en-US" sz="1200" dirty="0" smtClean="0"/>
                        <a:t>APC</a:t>
                      </a:r>
                      <a:endParaRPr lang="en-US" sz="1200" dirty="0"/>
                    </a:p>
                  </a:txBody>
                  <a:tcPr>
                    <a:lnB w="12700" cap="flat" cmpd="sng" algn="ctr">
                      <a:solidFill>
                        <a:srgbClr val="002060"/>
                      </a:solidFill>
                      <a:prstDash val="solid"/>
                      <a:round/>
                      <a:headEnd type="none" w="med" len="med"/>
                      <a:tailEnd type="none" w="med" len="med"/>
                    </a:lnB>
                    <a:solidFill>
                      <a:srgbClr val="002060"/>
                    </a:solidFill>
                  </a:tcPr>
                </a:tc>
                <a:tc>
                  <a:txBody>
                    <a:bodyPr/>
                    <a:lstStyle/>
                    <a:p>
                      <a:r>
                        <a:rPr lang="en-US" sz="1200" dirty="0" smtClean="0"/>
                        <a:t>PE-Cy7</a:t>
                      </a:r>
                      <a:endParaRPr lang="en-US" sz="1200" dirty="0"/>
                    </a:p>
                  </a:txBody>
                  <a:tcPr>
                    <a:lnB w="12700" cap="flat" cmpd="sng" algn="ctr">
                      <a:solidFill>
                        <a:srgbClr val="002060"/>
                      </a:solidFill>
                      <a:prstDash val="solid"/>
                      <a:round/>
                      <a:headEnd type="none" w="med" len="med"/>
                      <a:tailEnd type="none" w="med" len="med"/>
                    </a:lnB>
                    <a:solidFill>
                      <a:srgbClr val="002060"/>
                    </a:solidFill>
                  </a:tcPr>
                </a:tc>
                <a:tc>
                  <a:txBody>
                    <a:bodyPr/>
                    <a:lstStyle/>
                    <a:p>
                      <a:r>
                        <a:rPr lang="en-US" sz="1200" dirty="0" err="1" smtClean="0"/>
                        <a:t>Alexa</a:t>
                      </a:r>
                      <a:r>
                        <a:rPr lang="en-US" sz="1200" dirty="0" smtClean="0"/>
                        <a:t> 700</a:t>
                      </a:r>
                      <a:endParaRPr lang="en-US" sz="1200" dirty="0"/>
                    </a:p>
                  </a:txBody>
                  <a:tcPr>
                    <a:lnB w="12700" cap="flat" cmpd="sng" algn="ctr">
                      <a:solidFill>
                        <a:srgbClr val="002060"/>
                      </a:solidFill>
                      <a:prstDash val="solid"/>
                      <a:round/>
                      <a:headEnd type="none" w="med" len="med"/>
                      <a:tailEnd type="none" w="med" len="med"/>
                    </a:lnB>
                    <a:solidFill>
                      <a:srgbClr val="002060"/>
                    </a:solidFill>
                  </a:tcPr>
                </a:tc>
                <a:tc>
                  <a:txBody>
                    <a:bodyPr/>
                    <a:lstStyle/>
                    <a:p>
                      <a:r>
                        <a:rPr lang="en-US" sz="1200" dirty="0" smtClean="0"/>
                        <a:t>V450</a:t>
                      </a:r>
                      <a:endParaRPr lang="en-US" sz="1200" dirty="0"/>
                    </a:p>
                  </a:txBody>
                  <a:tcPr>
                    <a:lnB w="12700" cap="flat" cmpd="sng" algn="ctr">
                      <a:solidFill>
                        <a:srgbClr val="002060"/>
                      </a:solidFill>
                      <a:prstDash val="solid"/>
                      <a:round/>
                      <a:headEnd type="none" w="med" len="med"/>
                      <a:tailEnd type="none" w="med" len="med"/>
                    </a:lnB>
                    <a:solidFill>
                      <a:srgbClr val="002060"/>
                    </a:solidFill>
                  </a:tcPr>
                </a:tc>
                <a:tc>
                  <a:txBody>
                    <a:bodyPr/>
                    <a:lstStyle/>
                    <a:p>
                      <a:r>
                        <a:rPr lang="en-US" sz="1200" dirty="0" err="1" smtClean="0"/>
                        <a:t>Qdot</a:t>
                      </a:r>
                      <a:r>
                        <a:rPr lang="en-US" sz="1200" dirty="0" smtClean="0"/>
                        <a:t> 655</a:t>
                      </a:r>
                      <a:endParaRPr lang="en-US" sz="1200" dirty="0"/>
                    </a:p>
                  </a:txBody>
                  <a:tcPr>
                    <a:lnB w="12700" cap="flat" cmpd="sng" algn="ctr">
                      <a:solidFill>
                        <a:srgbClr val="002060"/>
                      </a:solidFill>
                      <a:prstDash val="solid"/>
                      <a:round/>
                      <a:headEnd type="none" w="med" len="med"/>
                      <a:tailEnd type="none" w="med" len="med"/>
                    </a:lnB>
                    <a:solidFill>
                      <a:srgbClr val="002060"/>
                    </a:solidFill>
                  </a:tcPr>
                </a:tc>
                <a:tc>
                  <a:txBody>
                    <a:bodyPr/>
                    <a:lstStyle/>
                    <a:p>
                      <a:r>
                        <a:rPr lang="en-US" sz="1200" dirty="0" smtClean="0"/>
                        <a:t>APC-Cy7</a:t>
                      </a:r>
                      <a:endParaRPr lang="en-US" sz="1200" dirty="0"/>
                    </a:p>
                  </a:txBody>
                  <a:tcPr>
                    <a:lnB w="12700" cap="flat" cmpd="sng" algn="ctr">
                      <a:solidFill>
                        <a:srgbClr val="002060"/>
                      </a:solidFill>
                      <a:prstDash val="solid"/>
                      <a:round/>
                      <a:headEnd type="none" w="med" len="med"/>
                      <a:tailEnd type="none" w="med" len="med"/>
                    </a:lnB>
                    <a:solidFill>
                      <a:srgbClr val="002060"/>
                    </a:solidFill>
                  </a:tcPr>
                </a:tc>
                <a:tc>
                  <a:txBody>
                    <a:bodyPr/>
                    <a:lstStyle/>
                    <a:p>
                      <a:r>
                        <a:rPr lang="en-US" sz="1200" dirty="0" smtClean="0"/>
                        <a:t>Pac</a:t>
                      </a:r>
                      <a:r>
                        <a:rPr lang="en-US" sz="1200" baseline="0" dirty="0" smtClean="0"/>
                        <a:t> Orange</a:t>
                      </a:r>
                      <a:endParaRPr lang="en-US" sz="1200" dirty="0"/>
                    </a:p>
                  </a:txBody>
                  <a:tcPr>
                    <a:lnB w="12700" cap="flat" cmpd="sng" algn="ctr">
                      <a:solidFill>
                        <a:srgbClr val="002060"/>
                      </a:solidFill>
                      <a:prstDash val="solid"/>
                      <a:round/>
                      <a:headEnd type="none" w="med" len="med"/>
                      <a:tailEnd type="none" w="med" len="med"/>
                    </a:lnB>
                    <a:solidFill>
                      <a:srgbClr val="002060"/>
                    </a:solidFill>
                  </a:tcPr>
                </a:tc>
              </a:tr>
              <a:tr h="526243">
                <a:tc>
                  <a:txBody>
                    <a:bodyPr/>
                    <a:lstStyle/>
                    <a:p>
                      <a:r>
                        <a:rPr lang="en-US" sz="1400" b="1" dirty="0" smtClean="0"/>
                        <a:t>CD28</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CD27</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err="1" smtClean="0"/>
                        <a:t>IFNγ</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TNFα</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CD4</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CD8</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CD3</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CD45RA</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CCR7</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200" b="1" dirty="0" smtClean="0"/>
                        <a:t>CD14/CD20 +Live/Dead</a:t>
                      </a:r>
                      <a:endParaRPr lang="en-US" sz="12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26243">
                <a:tc>
                  <a:txBody>
                    <a:bodyPr/>
                    <a:lstStyle/>
                    <a:p>
                      <a:r>
                        <a:rPr lang="en-US" sz="1200" b="1" dirty="0" smtClean="0"/>
                        <a:t>MIP1β</a:t>
                      </a:r>
                      <a:endParaRPr lang="en-US" sz="12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CD107a</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err="1" smtClean="0"/>
                        <a:t>IFNγ</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TNFα</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IL-2</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CD8</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CD3</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CD45RA</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400" b="1" dirty="0" smtClean="0"/>
                        <a:t>CCR7</a:t>
                      </a:r>
                      <a:endParaRPr lang="en-US" sz="14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1200" b="1" dirty="0" smtClean="0"/>
                        <a:t>CD14/CD20 +Live/Dead</a:t>
                      </a:r>
                      <a:endParaRPr lang="en-US" sz="1200" b="1" dirty="0"/>
                    </a:p>
                  </a:txBody>
                  <a:tcPr anchor="ct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5262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MIP1β</a:t>
                      </a:r>
                    </a:p>
                  </a:txBody>
                  <a:tcPr anchor="ctr">
                    <a:lnT w="12700" cap="flat" cmpd="sng" algn="ctr">
                      <a:solidFill>
                        <a:srgbClr val="002060"/>
                      </a:solidFill>
                      <a:prstDash val="solid"/>
                      <a:round/>
                      <a:headEnd type="none" w="med" len="med"/>
                      <a:tailEnd type="none" w="med" len="med"/>
                    </a:lnT>
                  </a:tcPr>
                </a:tc>
                <a:tc>
                  <a:txBody>
                    <a:bodyPr/>
                    <a:lstStyle/>
                    <a:p>
                      <a:r>
                        <a:rPr lang="en-US" sz="1400" b="1" dirty="0" smtClean="0"/>
                        <a:t>CD154</a:t>
                      </a:r>
                      <a:endParaRPr lang="en-US" sz="1400" b="1" dirty="0"/>
                    </a:p>
                  </a:txBody>
                  <a:tcPr anchor="ctr">
                    <a:lnT w="12700" cap="flat" cmpd="sng" algn="ctr">
                      <a:solidFill>
                        <a:srgbClr val="002060"/>
                      </a:solidFill>
                      <a:prstDash val="solid"/>
                      <a:round/>
                      <a:headEnd type="none" w="med" len="med"/>
                      <a:tailEnd type="none" w="med" len="med"/>
                    </a:lnT>
                  </a:tcPr>
                </a:tc>
                <a:tc>
                  <a:txBody>
                    <a:bodyPr/>
                    <a:lstStyle/>
                    <a:p>
                      <a:r>
                        <a:rPr lang="en-US" sz="1400" b="1" dirty="0" smtClean="0"/>
                        <a:t>IL-17</a:t>
                      </a:r>
                      <a:endParaRPr lang="en-US" sz="1400" b="1" dirty="0"/>
                    </a:p>
                  </a:txBody>
                  <a:tcPr anchor="ctr">
                    <a:lnT w="12700" cap="flat" cmpd="sng" algn="ctr">
                      <a:solidFill>
                        <a:srgbClr val="002060"/>
                      </a:solidFill>
                      <a:prstDash val="solid"/>
                      <a:round/>
                      <a:headEnd type="none" w="med" len="med"/>
                      <a:tailEnd type="none" w="med" len="med"/>
                    </a:lnT>
                  </a:tcPr>
                </a:tc>
                <a:tc>
                  <a:txBody>
                    <a:bodyPr/>
                    <a:lstStyle/>
                    <a:p>
                      <a:r>
                        <a:rPr lang="en-US" sz="1400" b="1" dirty="0" smtClean="0"/>
                        <a:t>CCR5</a:t>
                      </a:r>
                      <a:endParaRPr lang="en-US" sz="1400" b="1" dirty="0"/>
                    </a:p>
                  </a:txBody>
                  <a:tcPr anchor="ctr">
                    <a:lnT w="12700" cap="flat" cmpd="sng" algn="ctr">
                      <a:solidFill>
                        <a:srgbClr val="002060"/>
                      </a:solidFill>
                      <a:prstDash val="solid"/>
                      <a:round/>
                      <a:headEnd type="none" w="med" len="med"/>
                      <a:tailEnd type="none" w="med" len="med"/>
                    </a:lnT>
                  </a:tcPr>
                </a:tc>
                <a:tc>
                  <a:txBody>
                    <a:bodyPr/>
                    <a:lstStyle/>
                    <a:p>
                      <a:r>
                        <a:rPr lang="en-US" sz="1400" b="1" dirty="0" smtClean="0"/>
                        <a:t>CD4</a:t>
                      </a:r>
                      <a:endParaRPr lang="en-US" sz="1400" b="1" dirty="0"/>
                    </a:p>
                  </a:txBody>
                  <a:tcPr anchor="ctr">
                    <a:lnT w="12700" cap="flat" cmpd="sng" algn="ctr">
                      <a:solidFill>
                        <a:srgbClr val="002060"/>
                      </a:solidFill>
                      <a:prstDash val="solid"/>
                      <a:round/>
                      <a:headEnd type="none" w="med" len="med"/>
                      <a:tailEnd type="none" w="med" len="med"/>
                    </a:lnT>
                  </a:tcPr>
                </a:tc>
                <a:tc>
                  <a:txBody>
                    <a:bodyPr/>
                    <a:lstStyle/>
                    <a:p>
                      <a:r>
                        <a:rPr lang="en-US" sz="1400" b="1" dirty="0" smtClean="0"/>
                        <a:t>CD8</a:t>
                      </a:r>
                      <a:endParaRPr lang="en-US" sz="1400" b="1" dirty="0"/>
                    </a:p>
                  </a:txBody>
                  <a:tcPr anchor="ctr">
                    <a:lnT w="12700" cap="flat" cmpd="sng" algn="ctr">
                      <a:solidFill>
                        <a:srgbClr val="002060"/>
                      </a:solidFill>
                      <a:prstDash val="solid"/>
                      <a:round/>
                      <a:headEnd type="none" w="med" len="med"/>
                      <a:tailEnd type="none" w="med" len="med"/>
                    </a:lnT>
                  </a:tcPr>
                </a:tc>
                <a:tc>
                  <a:txBody>
                    <a:bodyPr/>
                    <a:lstStyle/>
                    <a:p>
                      <a:r>
                        <a:rPr lang="en-US" sz="1400" b="1" dirty="0" smtClean="0"/>
                        <a:t>CD3</a:t>
                      </a:r>
                      <a:endParaRPr lang="en-US" sz="1400" b="1" dirty="0"/>
                    </a:p>
                  </a:txBody>
                  <a:tcPr anchor="ctr">
                    <a:lnT w="12700" cap="flat" cmpd="sng" algn="ctr">
                      <a:solidFill>
                        <a:srgbClr val="002060"/>
                      </a:solidFill>
                      <a:prstDash val="solid"/>
                      <a:round/>
                      <a:headEnd type="none" w="med" len="med"/>
                      <a:tailEnd type="none" w="med" len="med"/>
                    </a:lnT>
                  </a:tcPr>
                </a:tc>
                <a:tc>
                  <a:txBody>
                    <a:bodyPr/>
                    <a:lstStyle/>
                    <a:p>
                      <a:r>
                        <a:rPr lang="en-US" sz="1400" b="1" dirty="0" smtClean="0"/>
                        <a:t>CD45RA</a:t>
                      </a:r>
                      <a:endParaRPr lang="en-US" sz="1400" b="1" dirty="0"/>
                    </a:p>
                  </a:txBody>
                  <a:tcPr anchor="ctr">
                    <a:lnT w="12700" cap="flat" cmpd="sng" algn="ctr">
                      <a:solidFill>
                        <a:srgbClr val="002060"/>
                      </a:solidFill>
                      <a:prstDash val="solid"/>
                      <a:round/>
                      <a:headEnd type="none" w="med" len="med"/>
                      <a:tailEnd type="none" w="med" len="med"/>
                    </a:lnT>
                  </a:tcPr>
                </a:tc>
                <a:tc>
                  <a:txBody>
                    <a:bodyPr/>
                    <a:lstStyle/>
                    <a:p>
                      <a:r>
                        <a:rPr lang="en-US" sz="1400" b="1" dirty="0" smtClean="0"/>
                        <a:t>CCR7</a:t>
                      </a:r>
                      <a:endParaRPr lang="en-US" sz="1400" b="1" dirty="0"/>
                    </a:p>
                  </a:txBody>
                  <a:tcPr anchor="ctr">
                    <a:lnT w="12700" cap="flat" cmpd="sng" algn="ctr">
                      <a:solidFill>
                        <a:srgbClr val="002060"/>
                      </a:solidFill>
                      <a:prstDash val="solid"/>
                      <a:round/>
                      <a:headEnd type="none" w="med" len="med"/>
                      <a:tailEnd type="none" w="med" len="med"/>
                    </a:lnT>
                  </a:tcPr>
                </a:tc>
                <a:tc>
                  <a:txBody>
                    <a:bodyPr/>
                    <a:lstStyle/>
                    <a:p>
                      <a:r>
                        <a:rPr lang="en-US" sz="1200" b="1" dirty="0" smtClean="0"/>
                        <a:t>CD14/CD20 +Live/Dead</a:t>
                      </a:r>
                      <a:endParaRPr lang="en-US" sz="1200" b="1" dirty="0"/>
                    </a:p>
                  </a:txBody>
                  <a:tcPr anchor="ctr">
                    <a:lnT w="12700" cap="flat" cmpd="sng" algn="ctr">
                      <a:solidFill>
                        <a:srgbClr val="002060"/>
                      </a:solidFill>
                      <a:prstDash val="solid"/>
                      <a:round/>
                      <a:headEnd type="none" w="med" len="med"/>
                      <a:tailEnd type="none" w="med" len="med"/>
                    </a:lnT>
                  </a:tcPr>
                </a:tc>
              </a:tr>
            </a:tbl>
          </a:graphicData>
        </a:graphic>
      </p:graphicFrame>
      <p:sp>
        <p:nvSpPr>
          <p:cNvPr id="8" name="Title 7"/>
          <p:cNvSpPr>
            <a:spLocks noGrp="1"/>
          </p:cNvSpPr>
          <p:nvPr>
            <p:ph type="title"/>
          </p:nvPr>
        </p:nvSpPr>
        <p:spPr>
          <a:xfrm>
            <a:off x="457200" y="274638"/>
            <a:ext cx="8229600" cy="857432"/>
          </a:xfrm>
        </p:spPr>
        <p:txBody>
          <a:bodyPr>
            <a:normAutofit/>
          </a:bodyPr>
          <a:lstStyle/>
          <a:p>
            <a:r>
              <a:rPr lang="en-US" b="1" dirty="0" smtClean="0">
                <a:solidFill>
                  <a:srgbClr val="000090"/>
                </a:solidFill>
              </a:rPr>
              <a:t>Methods</a:t>
            </a:r>
            <a:endParaRPr lang="en-US" dirty="0"/>
          </a:p>
        </p:txBody>
      </p:sp>
    </p:spTree>
    <p:extLst>
      <p:ext uri="{BB962C8B-B14F-4D97-AF65-F5344CB8AC3E}">
        <p14:creationId xmlns:p14="http://schemas.microsoft.com/office/powerpoint/2010/main" val="3312391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2067</TotalTime>
  <Words>2332</Words>
  <Application>Microsoft Office PowerPoint</Application>
  <PresentationFormat>On-screen Show (4:3)</PresentationFormat>
  <Paragraphs>450</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Photo Editor Photo</vt:lpstr>
      <vt:lpstr>Yvonne Suessmuth, PhD Postdoctoral Fellow Emory Transplant Center, Atlanta, GA</vt:lpstr>
      <vt:lpstr>Comparison of Viral Immunity in Stable Renal Allograft Recipients Treated with  Belatacept or Tacrolimus</vt:lpstr>
      <vt:lpstr>Belatacept</vt:lpstr>
      <vt:lpstr>In vitro treatment of PBMCs with Belatacept does not inhibit EBV specific memory</vt:lpstr>
      <vt:lpstr>In vitro treatment of PBMCs with Belatacept does not inhibit EBV specific memory</vt:lpstr>
      <vt:lpstr>Study Design and Patient populations</vt:lpstr>
      <vt:lpstr>Subject Characteristics</vt:lpstr>
      <vt:lpstr>Subject Characteristics</vt:lpstr>
      <vt:lpstr>Methods</vt:lpstr>
      <vt:lpstr>Methods</vt:lpstr>
      <vt:lpstr>PowerPoint Presentation</vt:lpstr>
      <vt:lpstr>PowerPoint Presentation</vt:lpstr>
      <vt:lpstr>PowerPoint Presentation</vt:lpstr>
      <vt:lpstr>Belatacept treated patients show no difference in TNFα/IFNγ production in CD4 cells compared to Tacrolimus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Belatacept treated patients show a robust trend towards increased CD27lo/CD28lo cells</vt:lpstr>
      <vt:lpstr>Belatacept treated patients show a robust trend towards increased CD27lo/CD28lo cells</vt:lpstr>
      <vt:lpstr>Belatacept treated patients show a robust trend towards increased CD27lo/CD28lo cells</vt:lpstr>
      <vt:lpstr>PowerPoint Presentation</vt:lpstr>
      <vt:lpstr>PowerPoint Presentation</vt:lpstr>
      <vt:lpstr>PowerPoint Presentation</vt:lpstr>
      <vt:lpstr>PowerPoint Presentation</vt:lpstr>
      <vt:lpstr>PowerPoint Presentation</vt:lpstr>
      <vt:lpstr>Acknowledgments</vt:lpstr>
    </vt:vector>
  </TitlesOfParts>
  <Company>Emory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Design</dc:title>
  <dc:creator>Yvonne Suessmuth</dc:creator>
  <cp:lastModifiedBy>ymorrison</cp:lastModifiedBy>
  <cp:revision>128</cp:revision>
  <cp:lastPrinted>2012-06-01T17:00:35Z</cp:lastPrinted>
  <dcterms:created xsi:type="dcterms:W3CDTF">2012-05-18T11:32:40Z</dcterms:created>
  <dcterms:modified xsi:type="dcterms:W3CDTF">2012-06-07T21:28:52Z</dcterms:modified>
</cp:coreProperties>
</file>